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97" r:id="rId3"/>
    <p:sldId id="331" r:id="rId4"/>
    <p:sldId id="352" r:id="rId5"/>
    <p:sldId id="359" r:id="rId6"/>
    <p:sldId id="284" r:id="rId7"/>
    <p:sldId id="353" r:id="rId8"/>
    <p:sldId id="354" r:id="rId9"/>
    <p:sldId id="398" r:id="rId10"/>
    <p:sldId id="401" r:id="rId11"/>
    <p:sldId id="382" r:id="rId12"/>
    <p:sldId id="402" r:id="rId13"/>
    <p:sldId id="403" r:id="rId14"/>
    <p:sldId id="404" r:id="rId15"/>
    <p:sldId id="409" r:id="rId16"/>
    <p:sldId id="405" r:id="rId17"/>
    <p:sldId id="410" r:id="rId18"/>
    <p:sldId id="411" r:id="rId19"/>
    <p:sldId id="412" r:id="rId20"/>
    <p:sldId id="40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11D"/>
    <a:srgbClr val="6B2C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140" autoAdjust="0"/>
  </p:normalViewPr>
  <p:slideViewPr>
    <p:cSldViewPr snapToGrid="0" showGuides="1">
      <p:cViewPr varScale="1">
        <p:scale>
          <a:sx n="111" d="100"/>
          <a:sy n="111" d="100"/>
        </p:scale>
        <p:origin x="52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366B62-044F-4358-B0B7-06E444440B73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183C4FF8-1661-4B60-9C1B-BD21B4546288}">
      <dgm:prSet phldrT="[Text]"/>
      <dgm:spPr/>
      <dgm:t>
        <a:bodyPr/>
        <a:lstStyle/>
        <a:p>
          <a:r>
            <a:rPr lang="en-GB" dirty="0"/>
            <a:t>Tumour and organ segmentation</a:t>
          </a:r>
        </a:p>
      </dgm:t>
    </dgm:pt>
    <dgm:pt modelId="{4B0403DC-CBB8-4755-9A72-A9EF0146E8B8}" type="parTrans" cxnId="{1A0F1809-79A7-4CEB-86D8-E6BCC7D899D4}">
      <dgm:prSet/>
      <dgm:spPr/>
      <dgm:t>
        <a:bodyPr/>
        <a:lstStyle/>
        <a:p>
          <a:endParaRPr lang="en-GB"/>
        </a:p>
      </dgm:t>
    </dgm:pt>
    <dgm:pt modelId="{8133AE55-2778-4F9A-A33D-F2FE76327154}" type="sibTrans" cxnId="{1A0F1809-79A7-4CEB-86D8-E6BCC7D899D4}">
      <dgm:prSet/>
      <dgm:spPr/>
      <dgm:t>
        <a:bodyPr/>
        <a:lstStyle/>
        <a:p>
          <a:endParaRPr lang="en-GB"/>
        </a:p>
      </dgm:t>
    </dgm:pt>
    <dgm:pt modelId="{715191EA-A38D-4717-B5B4-D37252489F63}">
      <dgm:prSet phldrT="[Text]"/>
      <dgm:spPr/>
      <dgm:t>
        <a:bodyPr/>
        <a:lstStyle/>
        <a:p>
          <a:r>
            <a:rPr lang="en-GB" dirty="0"/>
            <a:t>Treatment plan</a:t>
          </a:r>
        </a:p>
      </dgm:t>
    </dgm:pt>
    <dgm:pt modelId="{9DC6560A-5E5D-48D9-9188-92D35B3FE69A}" type="parTrans" cxnId="{8FCFDB12-163F-4DEE-B06F-A069F1D13CF9}">
      <dgm:prSet/>
      <dgm:spPr/>
      <dgm:t>
        <a:bodyPr/>
        <a:lstStyle/>
        <a:p>
          <a:endParaRPr lang="en-GB"/>
        </a:p>
      </dgm:t>
    </dgm:pt>
    <dgm:pt modelId="{F4FE0744-5857-40E9-9DB2-F63D4A6CAC0C}" type="sibTrans" cxnId="{8FCFDB12-163F-4DEE-B06F-A069F1D13CF9}">
      <dgm:prSet/>
      <dgm:spPr/>
      <dgm:t>
        <a:bodyPr/>
        <a:lstStyle/>
        <a:p>
          <a:endParaRPr lang="en-GB"/>
        </a:p>
      </dgm:t>
    </dgm:pt>
    <dgm:pt modelId="{0C50138F-6455-4694-A0E9-4F8904FAA611}">
      <dgm:prSet phldrT="[Text]"/>
      <dgm:spPr/>
      <dgm:t>
        <a:bodyPr/>
        <a:lstStyle/>
        <a:p>
          <a:r>
            <a:rPr lang="en-GB" dirty="0"/>
            <a:t>Treatment delivery</a:t>
          </a:r>
        </a:p>
      </dgm:t>
    </dgm:pt>
    <dgm:pt modelId="{FC1FC96F-069D-45E2-A894-A42B1E9C67AB}" type="parTrans" cxnId="{DB1D5165-295D-4887-8031-856BB6AFECEB}">
      <dgm:prSet/>
      <dgm:spPr/>
      <dgm:t>
        <a:bodyPr/>
        <a:lstStyle/>
        <a:p>
          <a:endParaRPr lang="en-GB"/>
        </a:p>
      </dgm:t>
    </dgm:pt>
    <dgm:pt modelId="{CA0F7C86-FBF8-42F3-A099-C7032322236E}" type="sibTrans" cxnId="{DB1D5165-295D-4887-8031-856BB6AFECEB}">
      <dgm:prSet/>
      <dgm:spPr/>
      <dgm:t>
        <a:bodyPr/>
        <a:lstStyle/>
        <a:p>
          <a:endParaRPr lang="en-GB"/>
        </a:p>
      </dgm:t>
    </dgm:pt>
    <dgm:pt modelId="{9C413C8F-F0C1-4666-89D0-4F3BAEABEAD1}">
      <dgm:prSet phldrT="[Text]"/>
      <dgm:spPr/>
      <dgm:t>
        <a:bodyPr/>
        <a:lstStyle/>
        <a:p>
          <a:r>
            <a:rPr lang="en-GB" dirty="0"/>
            <a:t>Follow-Up</a:t>
          </a:r>
        </a:p>
      </dgm:t>
    </dgm:pt>
    <dgm:pt modelId="{5C440006-6AFD-40D4-8DB9-C12F539E348F}" type="parTrans" cxnId="{88462684-030A-4671-A687-FE02F4B004F3}">
      <dgm:prSet/>
      <dgm:spPr/>
      <dgm:t>
        <a:bodyPr/>
        <a:lstStyle/>
        <a:p>
          <a:endParaRPr lang="en-GB"/>
        </a:p>
      </dgm:t>
    </dgm:pt>
    <dgm:pt modelId="{F3DCE6FD-E7F4-48AE-910A-B07AF09F0DA0}" type="sibTrans" cxnId="{88462684-030A-4671-A687-FE02F4B004F3}">
      <dgm:prSet/>
      <dgm:spPr/>
      <dgm:t>
        <a:bodyPr/>
        <a:lstStyle/>
        <a:p>
          <a:endParaRPr lang="en-GB"/>
        </a:p>
      </dgm:t>
    </dgm:pt>
    <dgm:pt modelId="{484031A9-A162-4A88-ADC2-1AA5EA09B4D5}" type="pres">
      <dgm:prSet presAssocID="{1A366B62-044F-4358-B0B7-06E444440B73}" presName="linearFlow" presStyleCnt="0">
        <dgm:presLayoutVars>
          <dgm:resizeHandles val="exact"/>
        </dgm:presLayoutVars>
      </dgm:prSet>
      <dgm:spPr/>
    </dgm:pt>
    <dgm:pt modelId="{ECCFB1B1-608B-492E-AAC2-C22B961D7BB4}" type="pres">
      <dgm:prSet presAssocID="{183C4FF8-1661-4B60-9C1B-BD21B4546288}" presName="node" presStyleLbl="node1" presStyleIdx="0" presStyleCnt="4">
        <dgm:presLayoutVars>
          <dgm:bulletEnabled val="1"/>
        </dgm:presLayoutVars>
      </dgm:prSet>
      <dgm:spPr/>
    </dgm:pt>
    <dgm:pt modelId="{2AF4DE4E-44D0-48E7-8252-68E2E5EBDF27}" type="pres">
      <dgm:prSet presAssocID="{8133AE55-2778-4F9A-A33D-F2FE76327154}" presName="sibTrans" presStyleLbl="sibTrans2D1" presStyleIdx="0" presStyleCnt="3"/>
      <dgm:spPr/>
    </dgm:pt>
    <dgm:pt modelId="{D971BC82-2685-455B-A2ED-22E6AE2E1F92}" type="pres">
      <dgm:prSet presAssocID="{8133AE55-2778-4F9A-A33D-F2FE76327154}" presName="connectorText" presStyleLbl="sibTrans2D1" presStyleIdx="0" presStyleCnt="3"/>
      <dgm:spPr/>
    </dgm:pt>
    <dgm:pt modelId="{D9230C21-800B-4F81-BCF5-15EA3BF1CAF1}" type="pres">
      <dgm:prSet presAssocID="{715191EA-A38D-4717-B5B4-D37252489F63}" presName="node" presStyleLbl="node1" presStyleIdx="1" presStyleCnt="4">
        <dgm:presLayoutVars>
          <dgm:bulletEnabled val="1"/>
        </dgm:presLayoutVars>
      </dgm:prSet>
      <dgm:spPr/>
    </dgm:pt>
    <dgm:pt modelId="{5E262A5B-1ACF-4444-872D-4D1868ED8C40}" type="pres">
      <dgm:prSet presAssocID="{F4FE0744-5857-40E9-9DB2-F63D4A6CAC0C}" presName="sibTrans" presStyleLbl="sibTrans2D1" presStyleIdx="1" presStyleCnt="3"/>
      <dgm:spPr/>
    </dgm:pt>
    <dgm:pt modelId="{8ED3DD83-97CF-4569-B7C5-CA1C12CA4FA3}" type="pres">
      <dgm:prSet presAssocID="{F4FE0744-5857-40E9-9DB2-F63D4A6CAC0C}" presName="connectorText" presStyleLbl="sibTrans2D1" presStyleIdx="1" presStyleCnt="3"/>
      <dgm:spPr/>
    </dgm:pt>
    <dgm:pt modelId="{0A75BC2A-65A8-46BC-A8AB-CCE488D6423F}" type="pres">
      <dgm:prSet presAssocID="{0C50138F-6455-4694-A0E9-4F8904FAA611}" presName="node" presStyleLbl="node1" presStyleIdx="2" presStyleCnt="4">
        <dgm:presLayoutVars>
          <dgm:bulletEnabled val="1"/>
        </dgm:presLayoutVars>
      </dgm:prSet>
      <dgm:spPr/>
    </dgm:pt>
    <dgm:pt modelId="{2FD72E99-6C4E-40E8-A9C9-2558181BAA9C}" type="pres">
      <dgm:prSet presAssocID="{CA0F7C86-FBF8-42F3-A099-C7032322236E}" presName="sibTrans" presStyleLbl="sibTrans2D1" presStyleIdx="2" presStyleCnt="3"/>
      <dgm:spPr/>
    </dgm:pt>
    <dgm:pt modelId="{299F23C5-EF14-4D52-896A-931D53D50D64}" type="pres">
      <dgm:prSet presAssocID="{CA0F7C86-FBF8-42F3-A099-C7032322236E}" presName="connectorText" presStyleLbl="sibTrans2D1" presStyleIdx="2" presStyleCnt="3"/>
      <dgm:spPr/>
    </dgm:pt>
    <dgm:pt modelId="{9CFC43D5-5F2D-497D-A7CF-1C1CB39444E3}" type="pres">
      <dgm:prSet presAssocID="{9C413C8F-F0C1-4666-89D0-4F3BAEABEAD1}" presName="node" presStyleLbl="node1" presStyleIdx="3" presStyleCnt="4">
        <dgm:presLayoutVars>
          <dgm:bulletEnabled val="1"/>
        </dgm:presLayoutVars>
      </dgm:prSet>
      <dgm:spPr/>
    </dgm:pt>
  </dgm:ptLst>
  <dgm:cxnLst>
    <dgm:cxn modelId="{9171F606-A855-4FD3-8F36-369F752D7CCB}" type="presOf" srcId="{F4FE0744-5857-40E9-9DB2-F63D4A6CAC0C}" destId="{5E262A5B-1ACF-4444-872D-4D1868ED8C40}" srcOrd="0" destOrd="0" presId="urn:microsoft.com/office/officeart/2005/8/layout/process2"/>
    <dgm:cxn modelId="{1A0F1809-79A7-4CEB-86D8-E6BCC7D899D4}" srcId="{1A366B62-044F-4358-B0B7-06E444440B73}" destId="{183C4FF8-1661-4B60-9C1B-BD21B4546288}" srcOrd="0" destOrd="0" parTransId="{4B0403DC-CBB8-4755-9A72-A9EF0146E8B8}" sibTransId="{8133AE55-2778-4F9A-A33D-F2FE76327154}"/>
    <dgm:cxn modelId="{8FCFDB12-163F-4DEE-B06F-A069F1D13CF9}" srcId="{1A366B62-044F-4358-B0B7-06E444440B73}" destId="{715191EA-A38D-4717-B5B4-D37252489F63}" srcOrd="1" destOrd="0" parTransId="{9DC6560A-5E5D-48D9-9188-92D35B3FE69A}" sibTransId="{F4FE0744-5857-40E9-9DB2-F63D4A6CAC0C}"/>
    <dgm:cxn modelId="{D87C9217-CAE5-4F2F-BC45-122109B6CEB0}" type="presOf" srcId="{8133AE55-2778-4F9A-A33D-F2FE76327154}" destId="{2AF4DE4E-44D0-48E7-8252-68E2E5EBDF27}" srcOrd="0" destOrd="0" presId="urn:microsoft.com/office/officeart/2005/8/layout/process2"/>
    <dgm:cxn modelId="{44CF5F36-178B-49C7-BB87-1C207D016E07}" type="presOf" srcId="{F4FE0744-5857-40E9-9DB2-F63D4A6CAC0C}" destId="{8ED3DD83-97CF-4569-B7C5-CA1C12CA4FA3}" srcOrd="1" destOrd="0" presId="urn:microsoft.com/office/officeart/2005/8/layout/process2"/>
    <dgm:cxn modelId="{2CF0AA40-3E91-46E5-8C3E-517A6CA5E638}" type="presOf" srcId="{9C413C8F-F0C1-4666-89D0-4F3BAEABEAD1}" destId="{9CFC43D5-5F2D-497D-A7CF-1C1CB39444E3}" srcOrd="0" destOrd="0" presId="urn:microsoft.com/office/officeart/2005/8/layout/process2"/>
    <dgm:cxn modelId="{3D4EF743-2D51-4429-A4BC-11A5C9BE18B8}" type="presOf" srcId="{183C4FF8-1661-4B60-9C1B-BD21B4546288}" destId="{ECCFB1B1-608B-492E-AAC2-C22B961D7BB4}" srcOrd="0" destOrd="0" presId="urn:microsoft.com/office/officeart/2005/8/layout/process2"/>
    <dgm:cxn modelId="{DB1D5165-295D-4887-8031-856BB6AFECEB}" srcId="{1A366B62-044F-4358-B0B7-06E444440B73}" destId="{0C50138F-6455-4694-A0E9-4F8904FAA611}" srcOrd="2" destOrd="0" parTransId="{FC1FC96F-069D-45E2-A894-A42B1E9C67AB}" sibTransId="{CA0F7C86-FBF8-42F3-A099-C7032322236E}"/>
    <dgm:cxn modelId="{ABCEBE72-9D52-4657-A786-AE020B1F96C6}" type="presOf" srcId="{0C50138F-6455-4694-A0E9-4F8904FAA611}" destId="{0A75BC2A-65A8-46BC-A8AB-CCE488D6423F}" srcOrd="0" destOrd="0" presId="urn:microsoft.com/office/officeart/2005/8/layout/process2"/>
    <dgm:cxn modelId="{8844F37C-A838-4917-A790-8F89034D8F9D}" type="presOf" srcId="{CA0F7C86-FBF8-42F3-A099-C7032322236E}" destId="{2FD72E99-6C4E-40E8-A9C9-2558181BAA9C}" srcOrd="0" destOrd="0" presId="urn:microsoft.com/office/officeart/2005/8/layout/process2"/>
    <dgm:cxn modelId="{88462684-030A-4671-A687-FE02F4B004F3}" srcId="{1A366B62-044F-4358-B0B7-06E444440B73}" destId="{9C413C8F-F0C1-4666-89D0-4F3BAEABEAD1}" srcOrd="3" destOrd="0" parTransId="{5C440006-6AFD-40D4-8DB9-C12F539E348F}" sibTransId="{F3DCE6FD-E7F4-48AE-910A-B07AF09F0DA0}"/>
    <dgm:cxn modelId="{7C1A3A9D-6647-4C83-9194-DCE7334C515A}" type="presOf" srcId="{CA0F7C86-FBF8-42F3-A099-C7032322236E}" destId="{299F23C5-EF14-4D52-896A-931D53D50D64}" srcOrd="1" destOrd="0" presId="urn:microsoft.com/office/officeart/2005/8/layout/process2"/>
    <dgm:cxn modelId="{73A7C9A3-5614-4ED8-9595-736D7F6017C6}" type="presOf" srcId="{715191EA-A38D-4717-B5B4-D37252489F63}" destId="{D9230C21-800B-4F81-BCF5-15EA3BF1CAF1}" srcOrd="0" destOrd="0" presId="urn:microsoft.com/office/officeart/2005/8/layout/process2"/>
    <dgm:cxn modelId="{FA33DEE7-992B-4543-8F68-8233FFFC7119}" type="presOf" srcId="{8133AE55-2778-4F9A-A33D-F2FE76327154}" destId="{D971BC82-2685-455B-A2ED-22E6AE2E1F92}" srcOrd="1" destOrd="0" presId="urn:microsoft.com/office/officeart/2005/8/layout/process2"/>
    <dgm:cxn modelId="{81F753EB-543C-4B70-84C8-F0F0B809CF18}" type="presOf" srcId="{1A366B62-044F-4358-B0B7-06E444440B73}" destId="{484031A9-A162-4A88-ADC2-1AA5EA09B4D5}" srcOrd="0" destOrd="0" presId="urn:microsoft.com/office/officeart/2005/8/layout/process2"/>
    <dgm:cxn modelId="{7332073A-7C6F-4680-B352-F7FF2338F096}" type="presParOf" srcId="{484031A9-A162-4A88-ADC2-1AA5EA09B4D5}" destId="{ECCFB1B1-608B-492E-AAC2-C22B961D7BB4}" srcOrd="0" destOrd="0" presId="urn:microsoft.com/office/officeart/2005/8/layout/process2"/>
    <dgm:cxn modelId="{FEC9BFED-73D2-4B69-8FE5-EB169716C67B}" type="presParOf" srcId="{484031A9-A162-4A88-ADC2-1AA5EA09B4D5}" destId="{2AF4DE4E-44D0-48E7-8252-68E2E5EBDF27}" srcOrd="1" destOrd="0" presId="urn:microsoft.com/office/officeart/2005/8/layout/process2"/>
    <dgm:cxn modelId="{A607E450-46BD-4A43-B6C3-EDBF5600ED53}" type="presParOf" srcId="{2AF4DE4E-44D0-48E7-8252-68E2E5EBDF27}" destId="{D971BC82-2685-455B-A2ED-22E6AE2E1F92}" srcOrd="0" destOrd="0" presId="urn:microsoft.com/office/officeart/2005/8/layout/process2"/>
    <dgm:cxn modelId="{A72BBB75-C564-417C-92D0-FB2EB375606E}" type="presParOf" srcId="{484031A9-A162-4A88-ADC2-1AA5EA09B4D5}" destId="{D9230C21-800B-4F81-BCF5-15EA3BF1CAF1}" srcOrd="2" destOrd="0" presId="urn:microsoft.com/office/officeart/2005/8/layout/process2"/>
    <dgm:cxn modelId="{2AD4671F-06C9-46BE-B978-FED4E47F2ED7}" type="presParOf" srcId="{484031A9-A162-4A88-ADC2-1AA5EA09B4D5}" destId="{5E262A5B-1ACF-4444-872D-4D1868ED8C40}" srcOrd="3" destOrd="0" presId="urn:microsoft.com/office/officeart/2005/8/layout/process2"/>
    <dgm:cxn modelId="{910E6ECD-9723-49BB-9278-AF1E116F4CC8}" type="presParOf" srcId="{5E262A5B-1ACF-4444-872D-4D1868ED8C40}" destId="{8ED3DD83-97CF-4569-B7C5-CA1C12CA4FA3}" srcOrd="0" destOrd="0" presId="urn:microsoft.com/office/officeart/2005/8/layout/process2"/>
    <dgm:cxn modelId="{BA339E8C-DD05-4262-BD8A-4085B085B4C1}" type="presParOf" srcId="{484031A9-A162-4A88-ADC2-1AA5EA09B4D5}" destId="{0A75BC2A-65A8-46BC-A8AB-CCE488D6423F}" srcOrd="4" destOrd="0" presId="urn:microsoft.com/office/officeart/2005/8/layout/process2"/>
    <dgm:cxn modelId="{1A69CC07-103D-42C4-855C-839CC9FC82A9}" type="presParOf" srcId="{484031A9-A162-4A88-ADC2-1AA5EA09B4D5}" destId="{2FD72E99-6C4E-40E8-A9C9-2558181BAA9C}" srcOrd="5" destOrd="0" presId="urn:microsoft.com/office/officeart/2005/8/layout/process2"/>
    <dgm:cxn modelId="{66B37F94-2681-4D52-9B12-20A8F2AA1992}" type="presParOf" srcId="{2FD72E99-6C4E-40E8-A9C9-2558181BAA9C}" destId="{299F23C5-EF14-4D52-896A-931D53D50D64}" srcOrd="0" destOrd="0" presId="urn:microsoft.com/office/officeart/2005/8/layout/process2"/>
    <dgm:cxn modelId="{BB5BBED8-EB39-447A-80B8-761D2C725E3A}" type="presParOf" srcId="{484031A9-A162-4A88-ADC2-1AA5EA09B4D5}" destId="{9CFC43D5-5F2D-497D-A7CF-1C1CB39444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366B62-044F-4358-B0B7-06E444440B73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334BEAC8-9F18-4B40-82DD-10206B6CACDF}">
      <dgm:prSet phldrT="[Text]"/>
      <dgm:spPr/>
      <dgm:t>
        <a:bodyPr/>
        <a:lstStyle/>
        <a:p>
          <a:r>
            <a:rPr lang="en-GB" dirty="0"/>
            <a:t>Tumour and organ segmentation</a:t>
          </a:r>
        </a:p>
      </dgm:t>
    </dgm:pt>
    <dgm:pt modelId="{9E8554FE-157D-4260-85FE-863FC3B934EF}" type="parTrans" cxnId="{C7925FAD-092A-4A6C-AB21-588438292287}">
      <dgm:prSet/>
      <dgm:spPr/>
      <dgm:t>
        <a:bodyPr/>
        <a:lstStyle/>
        <a:p>
          <a:endParaRPr lang="en-GB"/>
        </a:p>
      </dgm:t>
    </dgm:pt>
    <dgm:pt modelId="{838D4040-734A-4815-98C3-FE72721F3B44}" type="sibTrans" cxnId="{C7925FAD-092A-4A6C-AB21-588438292287}">
      <dgm:prSet/>
      <dgm:spPr/>
      <dgm:t>
        <a:bodyPr/>
        <a:lstStyle/>
        <a:p>
          <a:endParaRPr lang="en-GB"/>
        </a:p>
      </dgm:t>
    </dgm:pt>
    <dgm:pt modelId="{715191EA-A38D-4717-B5B4-D37252489F63}">
      <dgm:prSet phldrT="[Text]"/>
      <dgm:spPr/>
      <dgm:t>
        <a:bodyPr/>
        <a:lstStyle/>
        <a:p>
          <a:r>
            <a:rPr lang="en-GB" dirty="0"/>
            <a:t>Treatment plan</a:t>
          </a:r>
        </a:p>
      </dgm:t>
    </dgm:pt>
    <dgm:pt modelId="{9DC6560A-5E5D-48D9-9188-92D35B3FE69A}" type="parTrans" cxnId="{8FCFDB12-163F-4DEE-B06F-A069F1D13CF9}">
      <dgm:prSet/>
      <dgm:spPr/>
      <dgm:t>
        <a:bodyPr/>
        <a:lstStyle/>
        <a:p>
          <a:endParaRPr lang="en-GB"/>
        </a:p>
      </dgm:t>
    </dgm:pt>
    <dgm:pt modelId="{F4FE0744-5857-40E9-9DB2-F63D4A6CAC0C}" type="sibTrans" cxnId="{8FCFDB12-163F-4DEE-B06F-A069F1D13CF9}">
      <dgm:prSet/>
      <dgm:spPr/>
      <dgm:t>
        <a:bodyPr/>
        <a:lstStyle/>
        <a:p>
          <a:endParaRPr lang="en-GB"/>
        </a:p>
      </dgm:t>
    </dgm:pt>
    <dgm:pt modelId="{0C50138F-6455-4694-A0E9-4F8904FAA611}">
      <dgm:prSet phldrT="[Text]"/>
      <dgm:spPr/>
      <dgm:t>
        <a:bodyPr/>
        <a:lstStyle/>
        <a:p>
          <a:r>
            <a:rPr lang="en-GB" dirty="0"/>
            <a:t>Treatment delivery</a:t>
          </a:r>
        </a:p>
      </dgm:t>
    </dgm:pt>
    <dgm:pt modelId="{FC1FC96F-069D-45E2-A894-A42B1E9C67AB}" type="parTrans" cxnId="{DB1D5165-295D-4887-8031-856BB6AFECEB}">
      <dgm:prSet/>
      <dgm:spPr/>
      <dgm:t>
        <a:bodyPr/>
        <a:lstStyle/>
        <a:p>
          <a:endParaRPr lang="en-GB"/>
        </a:p>
      </dgm:t>
    </dgm:pt>
    <dgm:pt modelId="{CA0F7C86-FBF8-42F3-A099-C7032322236E}" type="sibTrans" cxnId="{DB1D5165-295D-4887-8031-856BB6AFECEB}">
      <dgm:prSet/>
      <dgm:spPr/>
      <dgm:t>
        <a:bodyPr/>
        <a:lstStyle/>
        <a:p>
          <a:endParaRPr lang="en-GB"/>
        </a:p>
      </dgm:t>
    </dgm:pt>
    <dgm:pt modelId="{9C413C8F-F0C1-4666-89D0-4F3BAEABEAD1}">
      <dgm:prSet phldrT="[Text]"/>
      <dgm:spPr/>
      <dgm:t>
        <a:bodyPr/>
        <a:lstStyle/>
        <a:p>
          <a:r>
            <a:rPr lang="en-GB" dirty="0"/>
            <a:t>Follow-Up</a:t>
          </a:r>
        </a:p>
      </dgm:t>
    </dgm:pt>
    <dgm:pt modelId="{5C440006-6AFD-40D4-8DB9-C12F539E348F}" type="parTrans" cxnId="{88462684-030A-4671-A687-FE02F4B004F3}">
      <dgm:prSet/>
      <dgm:spPr/>
      <dgm:t>
        <a:bodyPr/>
        <a:lstStyle/>
        <a:p>
          <a:endParaRPr lang="en-GB"/>
        </a:p>
      </dgm:t>
    </dgm:pt>
    <dgm:pt modelId="{F3DCE6FD-E7F4-48AE-910A-B07AF09F0DA0}" type="sibTrans" cxnId="{88462684-030A-4671-A687-FE02F4B004F3}">
      <dgm:prSet/>
      <dgm:spPr/>
      <dgm:t>
        <a:bodyPr/>
        <a:lstStyle/>
        <a:p>
          <a:endParaRPr lang="en-GB"/>
        </a:p>
      </dgm:t>
    </dgm:pt>
    <dgm:pt modelId="{484031A9-A162-4A88-ADC2-1AA5EA09B4D5}" type="pres">
      <dgm:prSet presAssocID="{1A366B62-044F-4358-B0B7-06E444440B73}" presName="linearFlow" presStyleCnt="0">
        <dgm:presLayoutVars>
          <dgm:resizeHandles val="exact"/>
        </dgm:presLayoutVars>
      </dgm:prSet>
      <dgm:spPr/>
    </dgm:pt>
    <dgm:pt modelId="{672BE70F-6321-4CAC-A24A-2A00A8520970}" type="pres">
      <dgm:prSet presAssocID="{334BEAC8-9F18-4B40-82DD-10206B6CACDF}" presName="node" presStyleLbl="node1" presStyleIdx="0" presStyleCnt="4">
        <dgm:presLayoutVars>
          <dgm:bulletEnabled val="1"/>
        </dgm:presLayoutVars>
      </dgm:prSet>
      <dgm:spPr/>
    </dgm:pt>
    <dgm:pt modelId="{F655E71F-649B-467D-B21F-8C08C5F71602}" type="pres">
      <dgm:prSet presAssocID="{838D4040-734A-4815-98C3-FE72721F3B44}" presName="sibTrans" presStyleLbl="sibTrans2D1" presStyleIdx="0" presStyleCnt="3"/>
      <dgm:spPr/>
    </dgm:pt>
    <dgm:pt modelId="{80916DD1-9C2D-4E19-8BF2-7B7F5795499A}" type="pres">
      <dgm:prSet presAssocID="{838D4040-734A-4815-98C3-FE72721F3B44}" presName="connectorText" presStyleLbl="sibTrans2D1" presStyleIdx="0" presStyleCnt="3"/>
      <dgm:spPr/>
    </dgm:pt>
    <dgm:pt modelId="{D9230C21-800B-4F81-BCF5-15EA3BF1CAF1}" type="pres">
      <dgm:prSet presAssocID="{715191EA-A38D-4717-B5B4-D37252489F63}" presName="node" presStyleLbl="node1" presStyleIdx="1" presStyleCnt="4">
        <dgm:presLayoutVars>
          <dgm:bulletEnabled val="1"/>
        </dgm:presLayoutVars>
      </dgm:prSet>
      <dgm:spPr/>
    </dgm:pt>
    <dgm:pt modelId="{5E262A5B-1ACF-4444-872D-4D1868ED8C40}" type="pres">
      <dgm:prSet presAssocID="{F4FE0744-5857-40E9-9DB2-F63D4A6CAC0C}" presName="sibTrans" presStyleLbl="sibTrans2D1" presStyleIdx="1" presStyleCnt="3"/>
      <dgm:spPr/>
    </dgm:pt>
    <dgm:pt modelId="{8ED3DD83-97CF-4569-B7C5-CA1C12CA4FA3}" type="pres">
      <dgm:prSet presAssocID="{F4FE0744-5857-40E9-9DB2-F63D4A6CAC0C}" presName="connectorText" presStyleLbl="sibTrans2D1" presStyleIdx="1" presStyleCnt="3"/>
      <dgm:spPr/>
    </dgm:pt>
    <dgm:pt modelId="{0A75BC2A-65A8-46BC-A8AB-CCE488D6423F}" type="pres">
      <dgm:prSet presAssocID="{0C50138F-6455-4694-A0E9-4F8904FAA611}" presName="node" presStyleLbl="node1" presStyleIdx="2" presStyleCnt="4">
        <dgm:presLayoutVars>
          <dgm:bulletEnabled val="1"/>
        </dgm:presLayoutVars>
      </dgm:prSet>
      <dgm:spPr/>
    </dgm:pt>
    <dgm:pt modelId="{2FD72E99-6C4E-40E8-A9C9-2558181BAA9C}" type="pres">
      <dgm:prSet presAssocID="{CA0F7C86-FBF8-42F3-A099-C7032322236E}" presName="sibTrans" presStyleLbl="sibTrans2D1" presStyleIdx="2" presStyleCnt="3"/>
      <dgm:spPr/>
    </dgm:pt>
    <dgm:pt modelId="{299F23C5-EF14-4D52-896A-931D53D50D64}" type="pres">
      <dgm:prSet presAssocID="{CA0F7C86-FBF8-42F3-A099-C7032322236E}" presName="connectorText" presStyleLbl="sibTrans2D1" presStyleIdx="2" presStyleCnt="3"/>
      <dgm:spPr/>
    </dgm:pt>
    <dgm:pt modelId="{9CFC43D5-5F2D-497D-A7CF-1C1CB39444E3}" type="pres">
      <dgm:prSet presAssocID="{9C413C8F-F0C1-4666-89D0-4F3BAEABEAD1}" presName="node" presStyleLbl="node1" presStyleIdx="3" presStyleCnt="4">
        <dgm:presLayoutVars>
          <dgm:bulletEnabled val="1"/>
        </dgm:presLayoutVars>
      </dgm:prSet>
      <dgm:spPr/>
    </dgm:pt>
  </dgm:ptLst>
  <dgm:cxnLst>
    <dgm:cxn modelId="{7BF8C406-C2FF-47DE-AC2B-666962297891}" type="presOf" srcId="{838D4040-734A-4815-98C3-FE72721F3B44}" destId="{F655E71F-649B-467D-B21F-8C08C5F71602}" srcOrd="0" destOrd="0" presId="urn:microsoft.com/office/officeart/2005/8/layout/process2"/>
    <dgm:cxn modelId="{9171F606-A855-4FD3-8F36-369F752D7CCB}" type="presOf" srcId="{F4FE0744-5857-40E9-9DB2-F63D4A6CAC0C}" destId="{5E262A5B-1ACF-4444-872D-4D1868ED8C40}" srcOrd="0" destOrd="0" presId="urn:microsoft.com/office/officeart/2005/8/layout/process2"/>
    <dgm:cxn modelId="{8FCFDB12-163F-4DEE-B06F-A069F1D13CF9}" srcId="{1A366B62-044F-4358-B0B7-06E444440B73}" destId="{715191EA-A38D-4717-B5B4-D37252489F63}" srcOrd="1" destOrd="0" parTransId="{9DC6560A-5E5D-48D9-9188-92D35B3FE69A}" sibTransId="{F4FE0744-5857-40E9-9DB2-F63D4A6CAC0C}"/>
    <dgm:cxn modelId="{44CF5F36-178B-49C7-BB87-1C207D016E07}" type="presOf" srcId="{F4FE0744-5857-40E9-9DB2-F63D4A6CAC0C}" destId="{8ED3DD83-97CF-4569-B7C5-CA1C12CA4FA3}" srcOrd="1" destOrd="0" presId="urn:microsoft.com/office/officeart/2005/8/layout/process2"/>
    <dgm:cxn modelId="{2CF0AA40-3E91-46E5-8C3E-517A6CA5E638}" type="presOf" srcId="{9C413C8F-F0C1-4666-89D0-4F3BAEABEAD1}" destId="{9CFC43D5-5F2D-497D-A7CF-1C1CB39444E3}" srcOrd="0" destOrd="0" presId="urn:microsoft.com/office/officeart/2005/8/layout/process2"/>
    <dgm:cxn modelId="{DB1D5165-295D-4887-8031-856BB6AFECEB}" srcId="{1A366B62-044F-4358-B0B7-06E444440B73}" destId="{0C50138F-6455-4694-A0E9-4F8904FAA611}" srcOrd="2" destOrd="0" parTransId="{FC1FC96F-069D-45E2-A894-A42B1E9C67AB}" sibTransId="{CA0F7C86-FBF8-42F3-A099-C7032322236E}"/>
    <dgm:cxn modelId="{ABCEBE72-9D52-4657-A786-AE020B1F96C6}" type="presOf" srcId="{0C50138F-6455-4694-A0E9-4F8904FAA611}" destId="{0A75BC2A-65A8-46BC-A8AB-CCE488D6423F}" srcOrd="0" destOrd="0" presId="urn:microsoft.com/office/officeart/2005/8/layout/process2"/>
    <dgm:cxn modelId="{8844F37C-A838-4917-A790-8F89034D8F9D}" type="presOf" srcId="{CA0F7C86-FBF8-42F3-A099-C7032322236E}" destId="{2FD72E99-6C4E-40E8-A9C9-2558181BAA9C}" srcOrd="0" destOrd="0" presId="urn:microsoft.com/office/officeart/2005/8/layout/process2"/>
    <dgm:cxn modelId="{88462684-030A-4671-A687-FE02F4B004F3}" srcId="{1A366B62-044F-4358-B0B7-06E444440B73}" destId="{9C413C8F-F0C1-4666-89D0-4F3BAEABEAD1}" srcOrd="3" destOrd="0" parTransId="{5C440006-6AFD-40D4-8DB9-C12F539E348F}" sibTransId="{F3DCE6FD-E7F4-48AE-910A-B07AF09F0DA0}"/>
    <dgm:cxn modelId="{7C1A3A9D-6647-4C83-9194-DCE7334C515A}" type="presOf" srcId="{CA0F7C86-FBF8-42F3-A099-C7032322236E}" destId="{299F23C5-EF14-4D52-896A-931D53D50D64}" srcOrd="1" destOrd="0" presId="urn:microsoft.com/office/officeart/2005/8/layout/process2"/>
    <dgm:cxn modelId="{73A7C9A3-5614-4ED8-9595-736D7F6017C6}" type="presOf" srcId="{715191EA-A38D-4717-B5B4-D37252489F63}" destId="{D9230C21-800B-4F81-BCF5-15EA3BF1CAF1}" srcOrd="0" destOrd="0" presId="urn:microsoft.com/office/officeart/2005/8/layout/process2"/>
    <dgm:cxn modelId="{C7925FAD-092A-4A6C-AB21-588438292287}" srcId="{1A366B62-044F-4358-B0B7-06E444440B73}" destId="{334BEAC8-9F18-4B40-82DD-10206B6CACDF}" srcOrd="0" destOrd="0" parTransId="{9E8554FE-157D-4260-85FE-863FC3B934EF}" sibTransId="{838D4040-734A-4815-98C3-FE72721F3B44}"/>
    <dgm:cxn modelId="{1FDE44DE-8A03-4A21-88CA-4399652B41EF}" type="presOf" srcId="{838D4040-734A-4815-98C3-FE72721F3B44}" destId="{80916DD1-9C2D-4E19-8BF2-7B7F5795499A}" srcOrd="1" destOrd="0" presId="urn:microsoft.com/office/officeart/2005/8/layout/process2"/>
    <dgm:cxn modelId="{81F753EB-543C-4B70-84C8-F0F0B809CF18}" type="presOf" srcId="{1A366B62-044F-4358-B0B7-06E444440B73}" destId="{484031A9-A162-4A88-ADC2-1AA5EA09B4D5}" srcOrd="0" destOrd="0" presId="urn:microsoft.com/office/officeart/2005/8/layout/process2"/>
    <dgm:cxn modelId="{687079F8-4BE7-46D0-9D97-954FF009729D}" type="presOf" srcId="{334BEAC8-9F18-4B40-82DD-10206B6CACDF}" destId="{672BE70F-6321-4CAC-A24A-2A00A8520970}" srcOrd="0" destOrd="0" presId="urn:microsoft.com/office/officeart/2005/8/layout/process2"/>
    <dgm:cxn modelId="{25A227F5-A1EB-4001-9A83-9B3B9666DE21}" type="presParOf" srcId="{484031A9-A162-4A88-ADC2-1AA5EA09B4D5}" destId="{672BE70F-6321-4CAC-A24A-2A00A8520970}" srcOrd="0" destOrd="0" presId="urn:microsoft.com/office/officeart/2005/8/layout/process2"/>
    <dgm:cxn modelId="{E3C9D2AD-8995-450B-95FE-33722AE7BA42}" type="presParOf" srcId="{484031A9-A162-4A88-ADC2-1AA5EA09B4D5}" destId="{F655E71F-649B-467D-B21F-8C08C5F71602}" srcOrd="1" destOrd="0" presId="urn:microsoft.com/office/officeart/2005/8/layout/process2"/>
    <dgm:cxn modelId="{4713BB59-6E54-4010-82B1-DD0ED750D74D}" type="presParOf" srcId="{F655E71F-649B-467D-B21F-8C08C5F71602}" destId="{80916DD1-9C2D-4E19-8BF2-7B7F5795499A}" srcOrd="0" destOrd="0" presId="urn:microsoft.com/office/officeart/2005/8/layout/process2"/>
    <dgm:cxn modelId="{A72BBB75-C564-417C-92D0-FB2EB375606E}" type="presParOf" srcId="{484031A9-A162-4A88-ADC2-1AA5EA09B4D5}" destId="{D9230C21-800B-4F81-BCF5-15EA3BF1CAF1}" srcOrd="2" destOrd="0" presId="urn:microsoft.com/office/officeart/2005/8/layout/process2"/>
    <dgm:cxn modelId="{2AD4671F-06C9-46BE-B978-FED4E47F2ED7}" type="presParOf" srcId="{484031A9-A162-4A88-ADC2-1AA5EA09B4D5}" destId="{5E262A5B-1ACF-4444-872D-4D1868ED8C40}" srcOrd="3" destOrd="0" presId="urn:microsoft.com/office/officeart/2005/8/layout/process2"/>
    <dgm:cxn modelId="{910E6ECD-9723-49BB-9278-AF1E116F4CC8}" type="presParOf" srcId="{5E262A5B-1ACF-4444-872D-4D1868ED8C40}" destId="{8ED3DD83-97CF-4569-B7C5-CA1C12CA4FA3}" srcOrd="0" destOrd="0" presId="urn:microsoft.com/office/officeart/2005/8/layout/process2"/>
    <dgm:cxn modelId="{BA339E8C-DD05-4262-BD8A-4085B085B4C1}" type="presParOf" srcId="{484031A9-A162-4A88-ADC2-1AA5EA09B4D5}" destId="{0A75BC2A-65A8-46BC-A8AB-CCE488D6423F}" srcOrd="4" destOrd="0" presId="urn:microsoft.com/office/officeart/2005/8/layout/process2"/>
    <dgm:cxn modelId="{1A69CC07-103D-42C4-855C-839CC9FC82A9}" type="presParOf" srcId="{484031A9-A162-4A88-ADC2-1AA5EA09B4D5}" destId="{2FD72E99-6C4E-40E8-A9C9-2558181BAA9C}" srcOrd="5" destOrd="0" presId="urn:microsoft.com/office/officeart/2005/8/layout/process2"/>
    <dgm:cxn modelId="{66B37F94-2681-4D52-9B12-20A8F2AA1992}" type="presParOf" srcId="{2FD72E99-6C4E-40E8-A9C9-2558181BAA9C}" destId="{299F23C5-EF14-4D52-896A-931D53D50D64}" srcOrd="0" destOrd="0" presId="urn:microsoft.com/office/officeart/2005/8/layout/process2"/>
    <dgm:cxn modelId="{BB5BBED8-EB39-447A-80B8-761D2C725E3A}" type="presParOf" srcId="{484031A9-A162-4A88-ADC2-1AA5EA09B4D5}" destId="{9CFC43D5-5F2D-497D-A7CF-1C1CB39444E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B1B1-608B-492E-AAC2-C22B961D7BB4}">
      <dsp:nvSpPr>
        <dsp:cNvPr id="0" name=""/>
        <dsp:cNvSpPr/>
      </dsp:nvSpPr>
      <dsp:spPr>
        <a:xfrm>
          <a:off x="140751" y="2124"/>
          <a:ext cx="1911731" cy="7903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Tumour and organ segmentation</a:t>
          </a:r>
        </a:p>
      </dsp:txBody>
      <dsp:txXfrm>
        <a:off x="163900" y="25273"/>
        <a:ext cx="1865433" cy="744081"/>
      </dsp:txXfrm>
    </dsp:sp>
    <dsp:sp modelId="{2AF4DE4E-44D0-48E7-8252-68E2E5EBDF27}">
      <dsp:nvSpPr>
        <dsp:cNvPr id="0" name=""/>
        <dsp:cNvSpPr/>
      </dsp:nvSpPr>
      <dsp:spPr>
        <a:xfrm rot="5400000">
          <a:off x="948421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989916" y="841902"/>
        <a:ext cx="213402" cy="207474"/>
      </dsp:txXfrm>
    </dsp:sp>
    <dsp:sp modelId="{D9230C21-800B-4F81-BCF5-15EA3BF1CAF1}">
      <dsp:nvSpPr>
        <dsp:cNvPr id="0" name=""/>
        <dsp:cNvSpPr/>
      </dsp:nvSpPr>
      <dsp:spPr>
        <a:xfrm>
          <a:off x="140751" y="1187694"/>
          <a:ext cx="1911731" cy="7903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Treatment plan</a:t>
          </a:r>
        </a:p>
      </dsp:txBody>
      <dsp:txXfrm>
        <a:off x="163900" y="1210843"/>
        <a:ext cx="1865433" cy="744081"/>
      </dsp:txXfrm>
    </dsp:sp>
    <dsp:sp modelId="{5E262A5B-1ACF-4444-872D-4D1868ED8C40}">
      <dsp:nvSpPr>
        <dsp:cNvPr id="0" name=""/>
        <dsp:cNvSpPr/>
      </dsp:nvSpPr>
      <dsp:spPr>
        <a:xfrm rot="5400000">
          <a:off x="948421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989916" y="2027472"/>
        <a:ext cx="213402" cy="207474"/>
      </dsp:txXfrm>
    </dsp:sp>
    <dsp:sp modelId="{0A75BC2A-65A8-46BC-A8AB-CCE488D6423F}">
      <dsp:nvSpPr>
        <dsp:cNvPr id="0" name=""/>
        <dsp:cNvSpPr/>
      </dsp:nvSpPr>
      <dsp:spPr>
        <a:xfrm>
          <a:off x="140751" y="2373263"/>
          <a:ext cx="1911731" cy="7903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Treatment delivery</a:t>
          </a:r>
        </a:p>
      </dsp:txBody>
      <dsp:txXfrm>
        <a:off x="163900" y="2396412"/>
        <a:ext cx="1865433" cy="744081"/>
      </dsp:txXfrm>
    </dsp:sp>
    <dsp:sp modelId="{2FD72E99-6C4E-40E8-A9C9-2558181BAA9C}">
      <dsp:nvSpPr>
        <dsp:cNvPr id="0" name=""/>
        <dsp:cNvSpPr/>
      </dsp:nvSpPr>
      <dsp:spPr>
        <a:xfrm rot="5400000">
          <a:off x="948421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989916" y="3213042"/>
        <a:ext cx="213402" cy="207474"/>
      </dsp:txXfrm>
    </dsp:sp>
    <dsp:sp modelId="{9CFC43D5-5F2D-497D-A7CF-1C1CB39444E3}">
      <dsp:nvSpPr>
        <dsp:cNvPr id="0" name=""/>
        <dsp:cNvSpPr/>
      </dsp:nvSpPr>
      <dsp:spPr>
        <a:xfrm>
          <a:off x="140751" y="3558833"/>
          <a:ext cx="1911731" cy="7903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Follow-Up</a:t>
          </a:r>
        </a:p>
      </dsp:txBody>
      <dsp:txXfrm>
        <a:off x="163900" y="3581982"/>
        <a:ext cx="1865433" cy="744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2BE70F-6321-4CAC-A24A-2A00A8520970}">
      <dsp:nvSpPr>
        <dsp:cNvPr id="0" name=""/>
        <dsp:cNvSpPr/>
      </dsp:nvSpPr>
      <dsp:spPr>
        <a:xfrm>
          <a:off x="140751" y="2124"/>
          <a:ext cx="1911731" cy="7903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Tumour and organ segmentation</a:t>
          </a:r>
        </a:p>
      </dsp:txBody>
      <dsp:txXfrm>
        <a:off x="163900" y="25273"/>
        <a:ext cx="1865433" cy="744081"/>
      </dsp:txXfrm>
    </dsp:sp>
    <dsp:sp modelId="{F655E71F-649B-467D-B21F-8C08C5F71602}">
      <dsp:nvSpPr>
        <dsp:cNvPr id="0" name=""/>
        <dsp:cNvSpPr/>
      </dsp:nvSpPr>
      <dsp:spPr>
        <a:xfrm rot="5400000">
          <a:off x="948421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989916" y="841902"/>
        <a:ext cx="213402" cy="207474"/>
      </dsp:txXfrm>
    </dsp:sp>
    <dsp:sp modelId="{D9230C21-800B-4F81-BCF5-15EA3BF1CAF1}">
      <dsp:nvSpPr>
        <dsp:cNvPr id="0" name=""/>
        <dsp:cNvSpPr/>
      </dsp:nvSpPr>
      <dsp:spPr>
        <a:xfrm>
          <a:off x="140751" y="1187694"/>
          <a:ext cx="1911731" cy="7903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Treatment plan</a:t>
          </a:r>
        </a:p>
      </dsp:txBody>
      <dsp:txXfrm>
        <a:off x="163900" y="1210843"/>
        <a:ext cx="1865433" cy="744081"/>
      </dsp:txXfrm>
    </dsp:sp>
    <dsp:sp modelId="{5E262A5B-1ACF-4444-872D-4D1868ED8C40}">
      <dsp:nvSpPr>
        <dsp:cNvPr id="0" name=""/>
        <dsp:cNvSpPr/>
      </dsp:nvSpPr>
      <dsp:spPr>
        <a:xfrm rot="5400000">
          <a:off x="948421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989916" y="2027472"/>
        <a:ext cx="213402" cy="207474"/>
      </dsp:txXfrm>
    </dsp:sp>
    <dsp:sp modelId="{0A75BC2A-65A8-46BC-A8AB-CCE488D6423F}">
      <dsp:nvSpPr>
        <dsp:cNvPr id="0" name=""/>
        <dsp:cNvSpPr/>
      </dsp:nvSpPr>
      <dsp:spPr>
        <a:xfrm>
          <a:off x="140751" y="2373263"/>
          <a:ext cx="1911731" cy="7903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Treatment delivery</a:t>
          </a:r>
        </a:p>
      </dsp:txBody>
      <dsp:txXfrm>
        <a:off x="163900" y="2396412"/>
        <a:ext cx="1865433" cy="744081"/>
      </dsp:txXfrm>
    </dsp:sp>
    <dsp:sp modelId="{2FD72E99-6C4E-40E8-A9C9-2558181BAA9C}">
      <dsp:nvSpPr>
        <dsp:cNvPr id="0" name=""/>
        <dsp:cNvSpPr/>
      </dsp:nvSpPr>
      <dsp:spPr>
        <a:xfrm rot="5400000">
          <a:off x="948421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989916" y="3213042"/>
        <a:ext cx="213402" cy="207474"/>
      </dsp:txXfrm>
    </dsp:sp>
    <dsp:sp modelId="{9CFC43D5-5F2D-497D-A7CF-1C1CB39444E3}">
      <dsp:nvSpPr>
        <dsp:cNvPr id="0" name=""/>
        <dsp:cNvSpPr/>
      </dsp:nvSpPr>
      <dsp:spPr>
        <a:xfrm>
          <a:off x="140751" y="3558833"/>
          <a:ext cx="1911731" cy="7903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Follow-Up</a:t>
          </a:r>
        </a:p>
      </dsp:txBody>
      <dsp:txXfrm>
        <a:off x="163900" y="3581982"/>
        <a:ext cx="1865433" cy="744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0E96A-FE32-4975-8EFE-ECC435FAF623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8D052-9105-4FE7-8DFA-7C621C656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40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yalsurrey.nhs.uk/What-is-radiotherapy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ciencephoto.com/media/254147/enlarge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yalsurrey.nhs.uk/What-is-radiotherapy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ciencephoto.com/media/254147/enlarg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Radiotherapy</a:t>
            </a:r>
            <a:r>
              <a:rPr lang="en-US" baseline="0" dirty="0"/>
              <a:t> aims to treat cancer and other diseases with radiation.</a:t>
            </a:r>
          </a:p>
          <a:p>
            <a:endParaRPr lang="en-US" baseline="0" dirty="0"/>
          </a:p>
          <a:p>
            <a:r>
              <a:rPr lang="en-US" baseline="0" dirty="0"/>
              <a:t>It works by damaging the DNA material of the cells that are exposed to radiation.</a:t>
            </a:r>
            <a:endParaRPr lang="en-US" dirty="0"/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r>
              <a:rPr lang="en-US" dirty="0"/>
              <a:t>Radiation kills cells by damaging their DNA.</a:t>
            </a:r>
          </a:p>
          <a:p>
            <a:endParaRPr lang="en-US" dirty="0"/>
          </a:p>
          <a:p>
            <a:r>
              <a:rPr lang="en-US" dirty="0"/>
              <a:t>Images from: </a:t>
            </a:r>
          </a:p>
          <a:p>
            <a:r>
              <a:rPr lang="en-US" dirty="0">
                <a:hlinkClick r:id="rId3"/>
              </a:rPr>
              <a:t>http://www.royalsurrey.nhs.uk/What-is-radiotherapy</a:t>
            </a:r>
            <a:r>
              <a:rPr lang="en-US" dirty="0"/>
              <a:t> &amp; </a:t>
            </a:r>
            <a:r>
              <a:rPr lang="en-US" dirty="0">
                <a:hlinkClick r:id="rId4"/>
              </a:rPr>
              <a:t>http://www.sciencephoto.com/media/254147/enlarge</a:t>
            </a:r>
            <a:r>
              <a:rPr lang="en-US" dirty="0"/>
              <a:t> 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0D1F74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rgbClr val="0D1F74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rgbClr val="0D1F74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rgbClr val="0D1F74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rgbClr val="0D1F74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9pPr>
          </a:lstStyle>
          <a:p>
            <a:fld id="{474C289D-1E2A-4915-8BEA-385DC248157C}" type="slidenum">
              <a:rPr lang="en-US" sz="1200" smtClean="0">
                <a:solidFill>
                  <a:schemeClr val="tx1"/>
                </a:solidFill>
              </a:rPr>
              <a:pPr/>
              <a:t>3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8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baseline="0" dirty="0"/>
              <a:t>These damaged cells are then eliminated by the body.</a:t>
            </a:r>
          </a:p>
          <a:p>
            <a:endParaRPr lang="en-US" baseline="0" dirty="0"/>
          </a:p>
          <a:p>
            <a:r>
              <a:rPr lang="en-US" dirty="0"/>
              <a:t>Even though cancer cells are more sensitive to radiation than healthy cells, both types are damaged by radiation</a:t>
            </a:r>
          </a:p>
          <a:p>
            <a:r>
              <a:rPr lang="en-US" dirty="0"/>
              <a:t>Therefore, in order to reduce damage to healthy organs, the radiation should be limited as close as possible to the tumor area.</a:t>
            </a:r>
          </a:p>
          <a:p>
            <a:endParaRPr lang="en-US" dirty="0"/>
          </a:p>
          <a:p>
            <a:r>
              <a:rPr lang="en-US" dirty="0"/>
              <a:t>In order</a:t>
            </a:r>
            <a:r>
              <a:rPr lang="en-US" baseline="0" dirty="0"/>
              <a:t> to identify the tumor area and try and restrict the radiation to this zone, medical images are used.</a:t>
            </a:r>
          </a:p>
          <a:p>
            <a:endParaRPr lang="en-US" dirty="0"/>
          </a:p>
          <a:p>
            <a:r>
              <a:rPr lang="en-US" dirty="0"/>
              <a:t>Images from: </a:t>
            </a:r>
          </a:p>
          <a:p>
            <a:r>
              <a:rPr lang="en-US" dirty="0">
                <a:hlinkClick r:id="rId3"/>
              </a:rPr>
              <a:t>http://www.royalsurrey.nhs.uk/What-is-radiotherapy</a:t>
            </a:r>
            <a:r>
              <a:rPr lang="en-US" dirty="0"/>
              <a:t> &amp; </a:t>
            </a:r>
            <a:r>
              <a:rPr lang="en-US" dirty="0">
                <a:hlinkClick r:id="rId4"/>
              </a:rPr>
              <a:t>http://www.sciencephoto.com/media/254147/enlarge</a:t>
            </a:r>
            <a:r>
              <a:rPr lang="en-US" dirty="0"/>
              <a:t> 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0D1F74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rgbClr val="0D1F74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rgbClr val="0D1F74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rgbClr val="0D1F74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rgbClr val="0D1F74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9pPr>
          </a:lstStyle>
          <a:p>
            <a:fld id="{474C289D-1E2A-4915-8BEA-385DC248157C}" type="slidenum">
              <a:rPr lang="en-US" sz="1200" smtClean="0">
                <a:solidFill>
                  <a:schemeClr val="tx1"/>
                </a:solidFill>
              </a:rPr>
              <a:pPr/>
              <a:t>4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9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In this slide, a Computed Tomography scan of a H&amp;N cancer patient is shown next</a:t>
            </a:r>
            <a:r>
              <a:rPr lang="en-US" baseline="0" dirty="0"/>
              <a:t> to an illustration of a CT scanner.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The image is used to identify the tumor, here in red, and organs that should be protected from high doses.  For example the spinal cord, here in pink.</a:t>
            </a:r>
          </a:p>
          <a:p>
            <a:r>
              <a:rPr lang="en-US" dirty="0"/>
              <a:t>Using the image and the defined organs, the radiation dose is optimized.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Here</a:t>
            </a:r>
            <a:r>
              <a:rPr lang="en-US" baseline="0" dirty="0"/>
              <a:t> y</a:t>
            </a:r>
            <a:r>
              <a:rPr lang="en-US" dirty="0"/>
              <a:t>ou see the radiation dose given to this patient.  Hot</a:t>
            </a:r>
            <a:r>
              <a:rPr lang="en-US" baseline="0" dirty="0"/>
              <a:t> </a:t>
            </a:r>
            <a:r>
              <a:rPr lang="en-US" dirty="0"/>
              <a:t>colors</a:t>
            </a:r>
            <a:r>
              <a:rPr lang="en-US" baseline="0" dirty="0"/>
              <a:t> </a:t>
            </a:r>
            <a:r>
              <a:rPr lang="en-US" dirty="0"/>
              <a:t>represent high doses of radiation, while cold colors low doses.</a:t>
            </a:r>
          </a:p>
          <a:p>
            <a:endParaRPr lang="en-US" dirty="0"/>
          </a:p>
          <a:p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Using some images from http://www.cee.hw.ac.uk/~diana/paccit/webdemo5/demopersonal.html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0D1F74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rgbClr val="0D1F74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rgbClr val="0D1F74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rgbClr val="0D1F74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rgbClr val="0D1F74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9pPr>
          </a:lstStyle>
          <a:p>
            <a:fld id="{199B3177-09BE-45E5-A5F3-B93E237977B4}" type="slidenum">
              <a:rPr lang="en-US" sz="1200" smtClean="0">
                <a:solidFill>
                  <a:schemeClr val="tx1"/>
                </a:solidFill>
              </a:rPr>
              <a:pPr/>
              <a:t>5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4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The radiation dose is then delivered to the patient spread over several days,</a:t>
            </a:r>
            <a:r>
              <a:rPr lang="en-US" baseline="0" dirty="0"/>
              <a:t> using, for example, a linear accelerator, here in the left.</a:t>
            </a:r>
          </a:p>
          <a:p>
            <a:endParaRPr lang="en-US" dirty="0"/>
          </a:p>
          <a:p>
            <a:r>
              <a:rPr lang="en-US" dirty="0"/>
              <a:t>To assure that the dose reaches the areas as planned, the patients are placed in the same way, every day. </a:t>
            </a:r>
          </a:p>
          <a:p>
            <a:r>
              <a:rPr lang="en-US" dirty="0"/>
              <a:t>  </a:t>
            </a:r>
          </a:p>
          <a:p>
            <a:endParaRPr lang="en-US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Using some images from http://www.cee.hw.ac.uk/~diana/paccit/webdemo5/demopersonal.html</a:t>
            </a:r>
          </a:p>
          <a:p>
            <a:endParaRPr 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rgbClr val="0D1F74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rgbClr val="0D1F74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rgbClr val="0D1F74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rgbClr val="0D1F74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rgbClr val="0D1F74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9pPr>
          </a:lstStyle>
          <a:p>
            <a:fld id="{8AE82800-6F35-41D1-812C-4759F0FF0D1F}" type="slidenum">
              <a:rPr lang="en-US" sz="1200" smtClean="0">
                <a:solidFill>
                  <a:schemeClr val="tx1"/>
                </a:solidFill>
              </a:rPr>
              <a:pPr/>
              <a:t>6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090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1163" y="698500"/>
            <a:ext cx="6192837" cy="3484563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6425"/>
            <a:ext cx="560705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>
                <a:latin typeface="Arial" charset="0"/>
              </a:rPr>
              <a:t>Hazard ratio of 1.2</a:t>
            </a:r>
          </a:p>
        </p:txBody>
      </p:sp>
    </p:spTree>
    <p:extLst>
      <p:ext uri="{BB962C8B-B14F-4D97-AF65-F5344CB8AC3E}">
        <p14:creationId xmlns:p14="http://schemas.microsoft.com/office/powerpoint/2010/main" val="223017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CFEF-5CF1-4871-BAD5-DF9D44BE56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FC9D2-EAC0-4E90-BD0D-0AC2B8899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748FB-0397-450D-AB10-5EBE6D2A2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F3D00-CBB6-4D1E-83A6-F2989F00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DC8CF-A83D-46A0-A90D-31372EEA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011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9D81-B9B6-4849-ACE1-8915F89E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E3D865-D926-4273-AE55-6648BF9CF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F0028-D5E7-4C74-95B1-D5580414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03B76-47F5-4867-921D-885D515EA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167B9-0B72-4374-95F6-097A8D44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01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EFA99F-02F4-44C5-B3D9-D37C92039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92B5B-B8F1-40BA-A08F-857638BCF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7DD33-9DEA-40ED-B0C8-27C9ECAF3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7BA5A-D435-4857-87E9-F596E49A5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3D96F-7B96-4D62-9061-1342710F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14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866C-E6CF-4401-A275-2C3F64A33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C6EA6-A2E8-44C2-87AC-EE441DB8F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313E9-D451-4CDF-81F1-EC7AEF87D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880D3-E9EB-4A71-8D63-CAD8309FC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BCFEE-D1FF-4B38-9151-FFC5867C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81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619E-AEA8-4B03-A731-057D4CEC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AB623-72D6-419B-8A92-EA067EBA9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FD6CD-1FD8-4392-B820-858882DE4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3F722-8280-495A-B4A5-F58BAF7F6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FCD96-E5E5-4C83-9E22-2C498DAD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68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8657-7166-45AB-B492-7AA955F8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95D3E-1410-4AB3-9D44-AEDEAD43C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6ED05-2481-4B40-BE7B-70156C5B0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8F43B-1811-440D-A710-6ACB5AE96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FA4DC-4025-4A25-BADD-003691C1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7086B-DDCC-4D63-A513-3BB4D788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735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6396-9465-4134-AD36-907780B3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F9B4E-6413-453B-A84C-A8FF98B20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0A333-F094-4929-9D1B-A1274C093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C6519B-F672-4BA4-8431-E1FE32A89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9A7A0-9615-4EFE-9962-94AE8CF54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728B21-9C03-4884-990E-AC5B4245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6BD891-59DB-4C67-8376-6AED5ABA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C49549-1052-4F2D-BA44-21F59F8B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51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F74F-F36F-4152-AE93-3124272B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4985D3-725D-4CAC-8F1E-FBF82C451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1940B-CF3C-4479-8833-54D6B5E0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87789-1B22-4F15-99A5-3E3AD895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972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B6921-4061-4FF6-B3BF-F0B6753F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CD42BC-7E14-4B74-94AB-B46B955F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1A546-A694-401B-B4D9-9C0B596C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70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81E4-C7FD-4919-8014-9AF0FB794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33F21-C3CE-4817-A394-15F57B210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CB4BC-D393-45F5-BDEF-47C389E60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01977-9981-49FD-ACE3-2CE74F71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27826-FC0F-453A-BFEA-8B29D106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21F5-1327-418C-91BE-E5AFDFFC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06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12D9-3721-4FFE-8E3D-86C66616A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C8959C-2ED2-42F9-885A-BD7AD79BE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B4542-D210-4529-9324-090DA1918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756A0-D23F-40C3-9EE1-984D8BFD1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A28D7-71D3-4E52-BF17-EFF70726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6E057-45B1-43DD-85BD-780555C2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67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99FF7F-69FD-44C6-B307-771A85AA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BD44C-FCC1-48CD-BB64-A9AE885F4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5A24A-FA51-4DEC-9287-BE1888735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5273B-2EE1-4755-B3E6-C5BEFB5F2166}" type="datetimeFigureOut">
              <a:rPr lang="en-GB" smtClean="0"/>
              <a:t>23/03/2020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1432D-7E7B-464C-8FC2-8FEB02A4F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09441-AAC3-44C9-867E-C74E4B993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7FB40-556E-4620-97A4-109EAFD7D493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E4FC5E76-E509-4E52-BC9D-9C59A72155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4" y="6132058"/>
            <a:ext cx="137993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Embrace-Christie-NHS Strapline Ldscp COL.jpg">
            <a:extLst>
              <a:ext uri="{FF2B5EF4-FFF2-40B4-BE49-F238E27FC236}">
                <a16:creationId xmlns:a16="http://schemas.microsoft.com/office/drawing/2014/main" id="{D212A4B6-AE97-4157-9FB6-834BEA41C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81"/>
          <a:stretch/>
        </p:blipFill>
        <p:spPr bwMode="auto">
          <a:xfrm>
            <a:off x="10177663" y="6158118"/>
            <a:ext cx="1870312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6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hyperlink" Target="https://arxiv.org/abs/1610.0239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B0EEF-8D13-49BF-8CC7-D475D1F7D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081994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Radiotherapy and Big Data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C3B9A-5E0E-4129-99B7-FEC5D3BF4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067409"/>
            <a:ext cx="4645250" cy="1147863"/>
          </a:xfrm>
        </p:spPr>
        <p:txBody>
          <a:bodyPr anchor="t">
            <a:no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Dr. Eliana Vasquez Osorio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eliana.vasquezosorio@manchester.ac.uk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Dr. Andrew Green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andrew.green-2@manchester.ac.uk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16-20 March 2020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Medellín, Colombia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rada-logo.png">
            <a:extLst>
              <a:ext uri="{FF2B5EF4-FFF2-40B4-BE49-F238E27FC236}">
                <a16:creationId xmlns:a16="http://schemas.microsoft.com/office/drawing/2014/main" id="{B28BCC9C-6257-4D39-AF83-F7A954344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1262392"/>
            <a:ext cx="4047843" cy="296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916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7BB6-547F-46C9-8E04-C98D5B32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Background: Heart radio-sensitivity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622E304-353C-453D-B4E8-565C80632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65" y="1825625"/>
            <a:ext cx="11428070" cy="477737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Radiation to heart base linked with poorer survival in lung cancer patients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464A4-272A-4270-884F-C44E0F0627A0}"/>
              </a:ext>
            </a:extLst>
          </p:cNvPr>
          <p:cNvGrpSpPr/>
          <p:nvPr/>
        </p:nvGrpSpPr>
        <p:grpSpPr>
          <a:xfrm>
            <a:off x="-23267" y="2501337"/>
            <a:ext cx="12219758" cy="4070249"/>
            <a:chOff x="1524000" y="3036223"/>
            <a:chExt cx="9144000" cy="30457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73EF89-E88C-489B-ABC9-78380CDBEDF6}"/>
                </a:ext>
              </a:extLst>
            </p:cNvPr>
            <p:cNvSpPr/>
            <p:nvPr/>
          </p:nvSpPr>
          <p:spPr>
            <a:xfrm>
              <a:off x="1524000" y="5598327"/>
              <a:ext cx="9144000" cy="4836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GB" dirty="0">
                <a:latin typeface="Calibri" panose="020F0502020204030204" pitchFamily="34" charset="0"/>
              </a:endParaRPr>
            </a:p>
            <a:p>
              <a:pPr>
                <a:buNone/>
              </a:pPr>
              <a:r>
                <a:rPr lang="en-GB" dirty="0">
                  <a:latin typeface="Calibri" panose="020F0502020204030204" pitchFamily="34" charset="0"/>
                </a:rPr>
                <a:t>Results for 1101 unselected NSCLC patients, 55Gy in 20 fractions, overall survival 12 m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C551DC2-95A5-4ED0-A699-540F252AE2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24000" y="3036223"/>
              <a:ext cx="9144000" cy="2813051"/>
              <a:chOff x="678595" y="89604"/>
              <a:chExt cx="8639999" cy="2880000"/>
            </a:xfrm>
          </p:grpSpPr>
          <p:pic>
            <p:nvPicPr>
              <p:cNvPr id="9" name="Picture 5" descr="C:\alan\Projects\Heart dose for lung patients\current_analysis\axial.JPG">
                <a:extLst>
                  <a:ext uri="{FF2B5EF4-FFF2-40B4-BE49-F238E27FC236}">
                    <a16:creationId xmlns:a16="http://schemas.microsoft.com/office/drawing/2014/main" id="{23D16B20-8040-4134-B7BE-7949933F02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595" y="89604"/>
                <a:ext cx="2880000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 descr="C:\alan\Projects\Heart dose for lung patients\current_analysis\cor.JPG">
                <a:extLst>
                  <a:ext uri="{FF2B5EF4-FFF2-40B4-BE49-F238E27FC236}">
                    <a16:creationId xmlns:a16="http://schemas.microsoft.com/office/drawing/2014/main" id="{F72BF762-F2E5-4A33-8983-9D63549B0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8594" y="89604"/>
                <a:ext cx="2880000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C:\alan\Projects\Heart dose for lung patients\current_analysis\sag.JPG">
                <a:extLst>
                  <a:ext uri="{FF2B5EF4-FFF2-40B4-BE49-F238E27FC236}">
                    <a16:creationId xmlns:a16="http://schemas.microsoft.com/office/drawing/2014/main" id="{6CD99662-280A-4D85-AE76-3FF8089659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8595" y="89604"/>
                <a:ext cx="2880000" cy="28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Rectangle 2"/>
          <p:cNvSpPr/>
          <p:nvPr/>
        </p:nvSpPr>
        <p:spPr>
          <a:xfrm>
            <a:off x="8547872" y="6519340"/>
            <a:ext cx="373089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dirty="0" err="1"/>
              <a:t>McWilliam</a:t>
            </a:r>
            <a:r>
              <a:rPr lang="en-GB" dirty="0"/>
              <a:t> et al. 2017, </a:t>
            </a:r>
            <a:r>
              <a:rPr lang="en-GB" dirty="0" err="1"/>
              <a:t>ejc</a:t>
            </a:r>
            <a:r>
              <a:rPr lang="en-GB" dirty="0"/>
              <a:t> 85:106-113</a:t>
            </a:r>
          </a:p>
        </p:txBody>
      </p:sp>
    </p:spTree>
    <p:extLst>
      <p:ext uri="{BB962C8B-B14F-4D97-AF65-F5344CB8AC3E}">
        <p14:creationId xmlns:p14="http://schemas.microsoft.com/office/powerpoint/2010/main" val="2026056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GB" altLang="en-US" dirty="0"/>
              <a:t>Kaplan Meier curves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EBDC1A-A73E-4C8D-ABAB-7D7797891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Tx/>
              <a:buChar char="•"/>
            </a:pPr>
            <a:r>
              <a:rPr lang="en-US" altLang="en-US" sz="2400" kern="0" dirty="0"/>
              <a:t>1101 patients</a:t>
            </a:r>
          </a:p>
          <a:p>
            <a:pPr marL="342900" indent="-342900">
              <a:buFontTx/>
              <a:buChar char="•"/>
            </a:pPr>
            <a:r>
              <a:rPr lang="en-US" altLang="en-US" sz="2400" kern="0" dirty="0"/>
              <a:t>Split on 1</a:t>
            </a:r>
            <a:r>
              <a:rPr lang="en-US" altLang="en-US" sz="2400" kern="0" baseline="30000" dirty="0"/>
              <a:t>st</a:t>
            </a:r>
            <a:r>
              <a:rPr lang="en-US" altLang="en-US" sz="2400" kern="0" dirty="0"/>
              <a:t> Quartile dose to region</a:t>
            </a:r>
            <a:endParaRPr lang="en-US" altLang="en-US" sz="2400" kern="0" dirty="0">
              <a:solidFill>
                <a:srgbClr val="FF0000"/>
              </a:solidFill>
            </a:endParaRPr>
          </a:p>
          <a:p>
            <a:pPr marL="800100" lvl="1" indent="-342900">
              <a:buFontTx/>
              <a:buChar char="•"/>
            </a:pPr>
            <a:r>
              <a:rPr lang="en-US" altLang="en-US" kern="0" dirty="0">
                <a:solidFill>
                  <a:srgbClr val="FF0000"/>
                </a:solidFill>
              </a:rPr>
              <a:t>8.5Gy</a:t>
            </a:r>
          </a:p>
          <a:p>
            <a:endParaRPr lang="en-US" altLang="en-US" sz="2000" kern="0" dirty="0"/>
          </a:p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024075-EFDA-40BA-A7B7-F254697FCCAB}"/>
              </a:ext>
            </a:extLst>
          </p:cNvPr>
          <p:cNvGrpSpPr/>
          <p:nvPr/>
        </p:nvGrpSpPr>
        <p:grpSpPr>
          <a:xfrm>
            <a:off x="6008222" y="726144"/>
            <a:ext cx="6172203" cy="6479116"/>
            <a:chOff x="4495798" y="726144"/>
            <a:chExt cx="6172203" cy="6479116"/>
          </a:xfrm>
        </p:grpSpPr>
        <p:pic>
          <p:nvPicPr>
            <p:cNvPr id="16" name="Picture 15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37" r="472"/>
            <a:stretch/>
          </p:blipFill>
          <p:spPr bwMode="auto">
            <a:xfrm>
              <a:off x="4495798" y="726144"/>
              <a:ext cx="6172203" cy="6479116"/>
            </a:xfrm>
            <a:prstGeom prst="rect">
              <a:avLst/>
            </a:prstGeom>
            <a:noFill/>
          </p:spPr>
        </p:pic>
        <p:sp>
          <p:nvSpPr>
            <p:cNvPr id="3" name="Rectangle 2"/>
            <p:cNvSpPr/>
            <p:nvPr/>
          </p:nvSpPr>
          <p:spPr bwMode="auto">
            <a:xfrm>
              <a:off x="5876081" y="990048"/>
              <a:ext cx="370390" cy="28936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10800000"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58775" indent="-185738" fontAlgn="base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GB">
                <a:solidFill>
                  <a:srgbClr val="003893"/>
                </a:solidFill>
                <a:latin typeface="Arial" pitchFamily="-65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A1103D-7956-41D5-A405-B39539982885}"/>
              </a:ext>
            </a:extLst>
          </p:cNvPr>
          <p:cNvGrpSpPr/>
          <p:nvPr/>
        </p:nvGrpSpPr>
        <p:grpSpPr>
          <a:xfrm>
            <a:off x="0" y="3115118"/>
            <a:ext cx="4772223" cy="3575993"/>
            <a:chOff x="2921456" y="1309987"/>
            <a:chExt cx="6616243" cy="48004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4145CF-3B53-4BA8-92AD-F9AD7083A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1456" y="1328104"/>
              <a:ext cx="6616243" cy="478235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91D000-4AE8-4741-8ADF-19D9074B1C22}"/>
                </a:ext>
              </a:extLst>
            </p:cNvPr>
            <p:cNvSpPr txBox="1"/>
            <p:nvPr/>
          </p:nvSpPr>
          <p:spPr>
            <a:xfrm>
              <a:off x="2937837" y="1309987"/>
              <a:ext cx="2688741" cy="957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GB" sz="2400" b="1" dirty="0"/>
                <a:t>Base of the heart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3CF75F-5EB2-40B7-B2D8-4C5137749E0D}"/>
                </a:ext>
              </a:extLst>
            </p:cNvPr>
            <p:cNvCxnSpPr>
              <a:cxnSpLocks/>
              <a:endCxn id="5" idx="1"/>
            </p:cNvCxnSpPr>
            <p:nvPr/>
          </p:nvCxnSpPr>
          <p:spPr bwMode="auto">
            <a:xfrm>
              <a:off x="4206006" y="1771652"/>
              <a:ext cx="1412327" cy="691306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ED9329B-D5A5-4E46-BACA-B510D53BCE08}"/>
              </a:ext>
            </a:extLst>
          </p:cNvPr>
          <p:cNvSpPr/>
          <p:nvPr/>
        </p:nvSpPr>
        <p:spPr>
          <a:xfrm>
            <a:off x="1782501" y="3841606"/>
            <a:ext cx="1111170" cy="904013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4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D08F-84C1-470A-94C9-BA4F0B80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Background: Heart radio-sensitivity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5FD1-BE73-44BB-AE2B-EC71E66E0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552"/>
            <a:ext cx="10515600" cy="4351338"/>
          </a:xfrm>
        </p:spPr>
        <p:txBody>
          <a:bodyPr/>
          <a:lstStyle/>
          <a:p>
            <a:r>
              <a:rPr lang="en-US" dirty="0"/>
              <a:t>To find these regions of radio-sensitivity, we relied on spatially normalizing all dose distributions to a common anatomy…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76F4C5-FFE9-40F1-929C-CA7E7D8C4A68}"/>
              </a:ext>
            </a:extLst>
          </p:cNvPr>
          <p:cNvSpPr/>
          <p:nvPr/>
        </p:nvSpPr>
        <p:spPr bwMode="auto">
          <a:xfrm>
            <a:off x="1524001" y="5425738"/>
            <a:ext cx="3457487" cy="143226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10800000"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58775" indent="-185738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GB">
              <a:solidFill>
                <a:srgbClr val="003893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205FC-361D-4B46-A891-536860DE4D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77" y="3894513"/>
            <a:ext cx="2828596" cy="2828596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3FEC0D24-4DD0-4F73-8563-12A928694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32"/>
          <a:stretch/>
        </p:blipFill>
        <p:spPr bwMode="auto">
          <a:xfrm>
            <a:off x="5033159" y="2585817"/>
            <a:ext cx="111585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distributiuons2">
            <a:hlinkClick r:id="" action="ppaction://media"/>
            <a:extLst>
              <a:ext uri="{FF2B5EF4-FFF2-40B4-BE49-F238E27FC236}">
                <a16:creationId xmlns:a16="http://schemas.microsoft.com/office/drawing/2014/main" id="{288758A7-82F8-4089-8195-A470328FF8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75798" y="2587587"/>
            <a:ext cx="3298783" cy="3298783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E071402C-B79E-44FF-A741-D61D827D0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22"/>
          <a:stretch/>
        </p:blipFill>
        <p:spPr bwMode="auto">
          <a:xfrm>
            <a:off x="1756111" y="2584050"/>
            <a:ext cx="1083268" cy="108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382C4705-8EDB-40C0-B1E8-793ED6D10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4" t="53175" r="58461" b="4212"/>
          <a:stretch/>
        </p:blipFill>
        <p:spPr bwMode="auto">
          <a:xfrm>
            <a:off x="3563883" y="2688117"/>
            <a:ext cx="778787" cy="88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Elbow Connector 27">
            <a:extLst>
              <a:ext uri="{FF2B5EF4-FFF2-40B4-BE49-F238E27FC236}">
                <a16:creationId xmlns:a16="http://schemas.microsoft.com/office/drawing/2014/main" id="{7D7817C8-F564-48BA-920F-33DAF19A17CF}"/>
              </a:ext>
            </a:extLst>
          </p:cNvPr>
          <p:cNvCxnSpPr>
            <a:stCxn id="6" idx="1"/>
            <a:endCxn id="9" idx="3"/>
          </p:cNvCxnSpPr>
          <p:nvPr/>
        </p:nvCxnSpPr>
        <p:spPr bwMode="auto">
          <a:xfrm flipH="1">
            <a:off x="4342670" y="3128743"/>
            <a:ext cx="690489" cy="1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00389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Elbow Connector 28">
            <a:extLst>
              <a:ext uri="{FF2B5EF4-FFF2-40B4-BE49-F238E27FC236}">
                <a16:creationId xmlns:a16="http://schemas.microsoft.com/office/drawing/2014/main" id="{82B8FB86-7A16-44A3-BCA1-967BD637F7EC}"/>
              </a:ext>
            </a:extLst>
          </p:cNvPr>
          <p:cNvCxnSpPr>
            <a:stCxn id="8" idx="3"/>
            <a:endCxn id="9" idx="1"/>
          </p:cNvCxnSpPr>
          <p:nvPr/>
        </p:nvCxnSpPr>
        <p:spPr bwMode="auto">
          <a:xfrm>
            <a:off x="2839380" y="3128743"/>
            <a:ext cx="724503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00389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Elbow Connector 29">
            <a:extLst>
              <a:ext uri="{FF2B5EF4-FFF2-40B4-BE49-F238E27FC236}">
                <a16:creationId xmlns:a16="http://schemas.microsoft.com/office/drawing/2014/main" id="{2BF8200C-B2FF-417A-8244-815857A416E8}"/>
              </a:ext>
            </a:extLst>
          </p:cNvPr>
          <p:cNvCxnSpPr>
            <a:stCxn id="9" idx="2"/>
            <a:endCxn id="13" idx="0"/>
          </p:cNvCxnSpPr>
          <p:nvPr/>
        </p:nvCxnSpPr>
        <p:spPr bwMode="auto">
          <a:xfrm flipH="1">
            <a:off x="3953276" y="3569369"/>
            <a:ext cx="1" cy="325144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003893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7CB595F-C2A5-4C08-9B54-438F69B1FA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77" y="3894513"/>
            <a:ext cx="2828596" cy="2828596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19240F99-1710-42F0-ABB1-0818795F7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2" t="19488" r="52477" b="23628"/>
          <a:stretch/>
        </p:blipFill>
        <p:spPr bwMode="auto">
          <a:xfrm>
            <a:off x="2722575" y="4208209"/>
            <a:ext cx="2191716" cy="1991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4C0F2E3-0556-4C7E-8CDE-B8C83C011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5" r="-168"/>
          <a:stretch/>
        </p:blipFill>
        <p:spPr bwMode="auto">
          <a:xfrm>
            <a:off x="5033158" y="2587586"/>
            <a:ext cx="1090382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Down Arrow 1">
            <a:extLst>
              <a:ext uri="{FF2B5EF4-FFF2-40B4-BE49-F238E27FC236}">
                <a16:creationId xmlns:a16="http://schemas.microsoft.com/office/drawing/2014/main" id="{35F8D94F-5592-449A-B50A-93CA13C25520}"/>
              </a:ext>
            </a:extLst>
          </p:cNvPr>
          <p:cNvSpPr/>
          <p:nvPr/>
        </p:nvSpPr>
        <p:spPr bwMode="auto">
          <a:xfrm rot="1811518">
            <a:off x="5011151" y="3450210"/>
            <a:ext cx="342900" cy="609600"/>
          </a:xfrm>
          <a:prstGeom prst="downArrow">
            <a:avLst>
              <a:gd name="adj1" fmla="val 41111"/>
              <a:gd name="adj2" fmla="val 5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10800000"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58775" indent="-185738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GB">
              <a:solidFill>
                <a:srgbClr val="003893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4D865-0A8C-41DE-BFE2-C55FCC4C7BE3}"/>
              </a:ext>
            </a:extLst>
          </p:cNvPr>
          <p:cNvSpPr txBox="1"/>
          <p:nvPr/>
        </p:nvSpPr>
        <p:spPr>
          <a:xfrm>
            <a:off x="6975797" y="6076779"/>
            <a:ext cx="329878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GB" dirty="0">
                <a:latin typeface="Calibri" panose="020F0502020204030204" pitchFamily="34" charset="0"/>
              </a:rPr>
              <a:t>Reference patient and </a:t>
            </a:r>
            <a:br>
              <a:rPr lang="en-GB" dirty="0">
                <a:latin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</a:rPr>
              <a:t>50 mapped dose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0150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7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D08F-84C1-470A-94C9-BA4F0B80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Background: Heart radio-sensitivity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75FD1-BE73-44BB-AE2B-EC71E66E0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552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To find these regions of radio-sensitivity, we relied on spatially normalizing all dose distributions to a common anatomy…</a:t>
            </a:r>
            <a:br>
              <a:rPr lang="en-US" dirty="0"/>
            </a:br>
            <a:r>
              <a:rPr lang="en-US" dirty="0"/>
              <a:t>using non-rigid registration.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BUT: </a:t>
            </a:r>
          </a:p>
          <a:p>
            <a:r>
              <a:rPr lang="en-US" dirty="0"/>
              <a:t>Image registration is not perfect :-/</a:t>
            </a:r>
          </a:p>
          <a:p>
            <a:pPr lvl="1"/>
            <a:r>
              <a:rPr lang="en-GB" dirty="0"/>
              <a:t>Impact of choosing the common anatomy?</a:t>
            </a:r>
          </a:p>
          <a:p>
            <a:pPr lvl="1"/>
            <a:r>
              <a:rPr lang="en-GB" dirty="0"/>
              <a:t>Impact of large differences in anatomy, e.g. very large vs. very thin patient or large vs small tumours? </a:t>
            </a:r>
          </a:p>
          <a:p>
            <a:r>
              <a:rPr lang="en-GB" dirty="0"/>
              <a:t>Image registration is “slow”</a:t>
            </a:r>
          </a:p>
        </p:txBody>
      </p:sp>
    </p:spTree>
    <p:extLst>
      <p:ext uri="{BB962C8B-B14F-4D97-AF65-F5344CB8AC3E}">
        <p14:creationId xmlns:p14="http://schemas.microsoft.com/office/powerpoint/2010/main" val="278583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3036-823A-4728-9DEE-ECF653FC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Alternative?  </a:t>
            </a:r>
            <a:br>
              <a:rPr lang="en-GB" dirty="0"/>
            </a:br>
            <a:r>
              <a:rPr lang="en-GB" dirty="0"/>
              <a:t>New methodology based on machine learning!</a:t>
            </a:r>
          </a:p>
        </p:txBody>
      </p:sp>
    </p:spTree>
    <p:extLst>
      <p:ext uri="{BB962C8B-B14F-4D97-AF65-F5344CB8AC3E}">
        <p14:creationId xmlns:p14="http://schemas.microsoft.com/office/powerpoint/2010/main" val="216710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5F7247-7835-4D9E-BE21-6514E07F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 Transfer learning + Grad-CAM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83C277-08D0-4E9C-A5D2-FD41422B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Follow a novel strategy proposed in 2017 by Zhen and colleagues.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Key aspects:</a:t>
            </a:r>
          </a:p>
          <a:p>
            <a:pPr marL="342900" indent="-342900">
              <a:buAutoNum type="arabicPeriod"/>
            </a:pPr>
            <a:r>
              <a:rPr lang="en-GB" dirty="0"/>
              <a:t>Transfer learning</a:t>
            </a:r>
          </a:p>
          <a:p>
            <a:pPr marL="342900" indent="-342900">
              <a:buAutoNum type="arabicPeriod"/>
            </a:pPr>
            <a:r>
              <a:rPr lang="en-GB" dirty="0"/>
              <a:t>Grad-CAM</a:t>
            </a:r>
          </a:p>
          <a:p>
            <a:pPr marL="342900" indent="-342900">
              <a:buAutoNum type="arabicPeriod"/>
            </a:pPr>
            <a:r>
              <a:rPr lang="en-GB" dirty="0"/>
              <a:t>3D dose flattening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B2051-D68B-4A3D-8BB6-FB2AA4EFB33B}"/>
              </a:ext>
            </a:extLst>
          </p:cNvPr>
          <p:cNvSpPr/>
          <p:nvPr/>
        </p:nvSpPr>
        <p:spPr>
          <a:xfrm>
            <a:off x="7742962" y="6488668"/>
            <a:ext cx="444903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1"/>
            <a:r>
              <a:rPr lang="da-DK" dirty="0"/>
              <a:t>Zhen et al 2017 Phys. Med. Biol. 62 8246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21FF8-81B4-445D-B85A-64EAC390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76"/>
          <a:stretch/>
        </p:blipFill>
        <p:spPr>
          <a:xfrm>
            <a:off x="5029201" y="2433278"/>
            <a:ext cx="7039444" cy="40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3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0519AE4-F4F0-4110-9A3B-D28FAD25F1DB}"/>
              </a:ext>
            </a:extLst>
          </p:cNvPr>
          <p:cNvSpPr txBox="1"/>
          <p:nvPr/>
        </p:nvSpPr>
        <p:spPr>
          <a:xfrm>
            <a:off x="9501552" y="4699364"/>
            <a:ext cx="2748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Label: </a:t>
            </a:r>
            <a:r>
              <a:rPr lang="en-GB" sz="1600" b="1" dirty="0" err="1"/>
              <a:t>African_elephant</a:t>
            </a:r>
            <a:endParaRPr lang="en-GB" sz="1600" b="1" dirty="0"/>
          </a:p>
          <a:p>
            <a:r>
              <a:rPr lang="en-GB" sz="1600" dirty="0"/>
              <a:t>Accuracy: 62.42102384567261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Transfer learning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603374"/>
          </a:xfrm>
        </p:spPr>
        <p:txBody>
          <a:bodyPr>
            <a:normAutofit/>
          </a:bodyPr>
          <a:lstStyle/>
          <a:p>
            <a:r>
              <a:rPr lang="en-US" dirty="0"/>
              <a:t>Utilize the learned knowledge from a </a:t>
            </a:r>
            <a:r>
              <a:rPr lang="en-US" b="1" dirty="0">
                <a:solidFill>
                  <a:srgbClr val="6B2C91"/>
                </a:solidFill>
              </a:rPr>
              <a:t>pre-trained network </a:t>
            </a:r>
            <a:r>
              <a:rPr lang="en-US" dirty="0"/>
              <a:t>and apply the trained parameters to a new classification task.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C57F7-A8EC-4EFC-9A9A-5403B6204AF0}"/>
              </a:ext>
            </a:extLst>
          </p:cNvPr>
          <p:cNvSpPr/>
          <p:nvPr/>
        </p:nvSpPr>
        <p:spPr>
          <a:xfrm>
            <a:off x="5700281" y="6308209"/>
            <a:ext cx="444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a-DK" dirty="0"/>
              <a:t>Zhen et al 2017 Phys. Med. Biol. 62 8246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0A65D6-C5AA-4B79-900A-CD0EC853E76C}"/>
              </a:ext>
            </a:extLst>
          </p:cNvPr>
          <p:cNvGrpSpPr/>
          <p:nvPr/>
        </p:nvGrpSpPr>
        <p:grpSpPr>
          <a:xfrm>
            <a:off x="3745877" y="3083931"/>
            <a:ext cx="4961986" cy="2795252"/>
            <a:chOff x="3840767" y="3342413"/>
            <a:chExt cx="4961986" cy="2795252"/>
          </a:xfrm>
        </p:grpSpPr>
        <p:pic>
          <p:nvPicPr>
            <p:cNvPr id="1026" name="Picture 2" descr="vgg16">
              <a:extLst>
                <a:ext uri="{FF2B5EF4-FFF2-40B4-BE49-F238E27FC236}">
                  <a16:creationId xmlns:a16="http://schemas.microsoft.com/office/drawing/2014/main" id="{73FDA206-6B4E-49B2-9094-96742854D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767" y="3342413"/>
              <a:ext cx="4961986" cy="2795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8952A6-94BE-4B9E-AA4B-5FA2F0E78E64}"/>
                </a:ext>
              </a:extLst>
            </p:cNvPr>
            <p:cNvSpPr/>
            <p:nvPr/>
          </p:nvSpPr>
          <p:spPr>
            <a:xfrm>
              <a:off x="6018969" y="3493726"/>
              <a:ext cx="25972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VGG-16 trained on ImageNet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9CC2C9-884E-4F27-A046-F85A84822BB2}"/>
              </a:ext>
            </a:extLst>
          </p:cNvPr>
          <p:cNvSpPr txBox="1"/>
          <p:nvPr/>
        </p:nvSpPr>
        <p:spPr>
          <a:xfrm>
            <a:off x="9501552" y="3312230"/>
            <a:ext cx="237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Output</a:t>
            </a:r>
            <a:r>
              <a:rPr lang="en-GB" dirty="0"/>
              <a:t>: </a:t>
            </a:r>
          </a:p>
          <a:p>
            <a:r>
              <a:rPr lang="en-GB" dirty="0"/>
              <a:t>Image classified in one of 1000 classes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0EB113A-6FA4-4BF1-BCA8-EB57B1B5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4" y="3542178"/>
            <a:ext cx="2714970" cy="187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6C0E94-9797-49B7-9811-8BD763768279}"/>
              </a:ext>
            </a:extLst>
          </p:cNvPr>
          <p:cNvSpPr/>
          <p:nvPr/>
        </p:nvSpPr>
        <p:spPr>
          <a:xfrm>
            <a:off x="579497" y="2807127"/>
            <a:ext cx="1644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Input</a:t>
            </a:r>
            <a:r>
              <a:rPr lang="en-GB" dirty="0"/>
              <a:t>: </a:t>
            </a:r>
          </a:p>
          <a:p>
            <a:r>
              <a:rPr lang="en-GB" dirty="0"/>
              <a:t>Natural image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91EBF94-C2FF-4E90-89DA-93D207B7CA6F}"/>
              </a:ext>
            </a:extLst>
          </p:cNvPr>
          <p:cNvSpPr/>
          <p:nvPr/>
        </p:nvSpPr>
        <p:spPr>
          <a:xfrm>
            <a:off x="2990679" y="4235560"/>
            <a:ext cx="569343" cy="569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38D5F2-DC08-4C37-92B6-D7B780D4496E}"/>
              </a:ext>
            </a:extLst>
          </p:cNvPr>
          <p:cNvSpPr/>
          <p:nvPr/>
        </p:nvSpPr>
        <p:spPr>
          <a:xfrm>
            <a:off x="8856525" y="4133496"/>
            <a:ext cx="569343" cy="569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DAF54-1F35-45F9-9FE7-9313EEBAD52F}"/>
              </a:ext>
            </a:extLst>
          </p:cNvPr>
          <p:cNvSpPr txBox="1"/>
          <p:nvPr/>
        </p:nvSpPr>
        <p:spPr>
          <a:xfrm>
            <a:off x="2084640" y="5420937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224 x 224</a:t>
            </a:r>
          </a:p>
        </p:txBody>
      </p:sp>
    </p:spTree>
    <p:extLst>
      <p:ext uri="{BB962C8B-B14F-4D97-AF65-F5344CB8AC3E}">
        <p14:creationId xmlns:p14="http://schemas.microsoft.com/office/powerpoint/2010/main" val="890705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CF9B3D3-5C27-4918-AF8C-ACD422F94FDB}"/>
              </a:ext>
            </a:extLst>
          </p:cNvPr>
          <p:cNvSpPr txBox="1"/>
          <p:nvPr/>
        </p:nvSpPr>
        <p:spPr>
          <a:xfrm>
            <a:off x="9501552" y="4699364"/>
            <a:ext cx="2748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Label: </a:t>
            </a:r>
            <a:r>
              <a:rPr lang="en-GB" sz="1600" b="1" dirty="0"/>
              <a:t>No secondary effects</a:t>
            </a:r>
          </a:p>
          <a:p>
            <a:r>
              <a:rPr lang="en-GB" sz="1600" dirty="0"/>
              <a:t>Accuracy: 81.18117906878113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Transfer learning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603374"/>
          </a:xfrm>
        </p:spPr>
        <p:txBody>
          <a:bodyPr>
            <a:normAutofit/>
          </a:bodyPr>
          <a:lstStyle/>
          <a:p>
            <a:r>
              <a:rPr lang="en-US" dirty="0"/>
              <a:t>Utilize the learned knowledge from a pre-trained network and apply the trained parameters to a </a:t>
            </a:r>
            <a:r>
              <a:rPr lang="en-US" b="1" dirty="0">
                <a:solidFill>
                  <a:srgbClr val="7030A0"/>
                </a:solidFill>
              </a:rPr>
              <a:t>new classification task</a:t>
            </a:r>
            <a:r>
              <a:rPr lang="en-US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C57F7-A8EC-4EFC-9A9A-5403B6204AF0}"/>
              </a:ext>
            </a:extLst>
          </p:cNvPr>
          <p:cNvSpPr/>
          <p:nvPr/>
        </p:nvSpPr>
        <p:spPr>
          <a:xfrm>
            <a:off x="5700281" y="6308209"/>
            <a:ext cx="444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da-DK" dirty="0"/>
              <a:t>Zhen et al 2017 Phys. Med. Biol. 62 8246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0A65D6-C5AA-4B79-900A-CD0EC853E76C}"/>
              </a:ext>
            </a:extLst>
          </p:cNvPr>
          <p:cNvGrpSpPr/>
          <p:nvPr/>
        </p:nvGrpSpPr>
        <p:grpSpPr>
          <a:xfrm>
            <a:off x="3745877" y="3083931"/>
            <a:ext cx="4961986" cy="2795252"/>
            <a:chOff x="3840767" y="3342413"/>
            <a:chExt cx="4961986" cy="2795252"/>
          </a:xfrm>
        </p:grpSpPr>
        <p:pic>
          <p:nvPicPr>
            <p:cNvPr id="1026" name="Picture 2" descr="vgg16">
              <a:extLst>
                <a:ext uri="{FF2B5EF4-FFF2-40B4-BE49-F238E27FC236}">
                  <a16:creationId xmlns:a16="http://schemas.microsoft.com/office/drawing/2014/main" id="{73FDA206-6B4E-49B2-9094-96742854D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767" y="3342413"/>
              <a:ext cx="4961986" cy="2795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8952A6-94BE-4B9E-AA4B-5FA2F0E78E64}"/>
                </a:ext>
              </a:extLst>
            </p:cNvPr>
            <p:cNvSpPr/>
            <p:nvPr/>
          </p:nvSpPr>
          <p:spPr>
            <a:xfrm>
              <a:off x="6018969" y="3493726"/>
              <a:ext cx="25972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VGG-16 trained on ImageNet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9CC2C9-884E-4F27-A046-F85A84822BB2}"/>
              </a:ext>
            </a:extLst>
          </p:cNvPr>
          <p:cNvSpPr txBox="1"/>
          <p:nvPr/>
        </p:nvSpPr>
        <p:spPr>
          <a:xfrm>
            <a:off x="9501552" y="3312230"/>
            <a:ext cx="26459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Output</a:t>
            </a:r>
            <a:r>
              <a:rPr lang="en-GB" dirty="0"/>
              <a:t>: </a:t>
            </a:r>
          </a:p>
          <a:p>
            <a:r>
              <a:rPr lang="en-GB" dirty="0"/>
              <a:t>Image classified in one </a:t>
            </a:r>
            <a:br>
              <a:rPr lang="en-GB" dirty="0"/>
            </a:br>
            <a:r>
              <a:rPr lang="en-GB" dirty="0"/>
              <a:t>of 2 classes: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Secondary effects experienced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No secondary effects experienced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C0E94-9797-49B7-9811-8BD763768279}"/>
              </a:ext>
            </a:extLst>
          </p:cNvPr>
          <p:cNvSpPr/>
          <p:nvPr/>
        </p:nvSpPr>
        <p:spPr>
          <a:xfrm>
            <a:off x="579497" y="2807127"/>
            <a:ext cx="16447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Input</a:t>
            </a:r>
            <a:r>
              <a:rPr lang="en-GB" dirty="0"/>
              <a:t>: </a:t>
            </a:r>
          </a:p>
          <a:p>
            <a:r>
              <a:rPr lang="en-GB" dirty="0"/>
              <a:t>Radiotherapy data (dose)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91EBF94-C2FF-4E90-89DA-93D207B7CA6F}"/>
              </a:ext>
            </a:extLst>
          </p:cNvPr>
          <p:cNvSpPr/>
          <p:nvPr/>
        </p:nvSpPr>
        <p:spPr>
          <a:xfrm>
            <a:off x="2990679" y="4235560"/>
            <a:ext cx="569343" cy="569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38D5F2-DC08-4C37-92B6-D7B780D4496E}"/>
              </a:ext>
            </a:extLst>
          </p:cNvPr>
          <p:cNvSpPr/>
          <p:nvPr/>
        </p:nvSpPr>
        <p:spPr>
          <a:xfrm>
            <a:off x="8856525" y="4133496"/>
            <a:ext cx="569343" cy="569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D4FFB-296F-4346-BA95-C527F4C38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00" t="28620" r="62092" b="52387"/>
          <a:stretch/>
        </p:blipFill>
        <p:spPr>
          <a:xfrm>
            <a:off x="999786" y="3729573"/>
            <a:ext cx="1751163" cy="16328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2D632A-5B8C-4529-99D0-A2548828154C}"/>
              </a:ext>
            </a:extLst>
          </p:cNvPr>
          <p:cNvSpPr txBox="1"/>
          <p:nvPr/>
        </p:nvSpPr>
        <p:spPr>
          <a:xfrm>
            <a:off x="965359" y="5374770"/>
            <a:ext cx="19130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Flattened 3D dose</a:t>
            </a:r>
          </a:p>
        </p:txBody>
      </p:sp>
    </p:spTree>
    <p:extLst>
      <p:ext uri="{BB962C8B-B14F-4D97-AF65-F5344CB8AC3E}">
        <p14:creationId xmlns:p14="http://schemas.microsoft.com/office/powerpoint/2010/main" val="200900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09643-641D-40FB-86DD-63A722E7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Grad-CAM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887CD-91C0-4987-94A8-13126F392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explanations’ for decisions for a CNN!</a:t>
            </a:r>
          </a:p>
          <a:p>
            <a:r>
              <a:rPr lang="en-US" dirty="0"/>
              <a:t>Produces a coarse localization map highlighting the important regions in the image for predicting a concept, e.g. cat or dog: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16DBD-E6FA-4E67-8BCF-4823A6375AD4}"/>
              </a:ext>
            </a:extLst>
          </p:cNvPr>
          <p:cNvSpPr/>
          <p:nvPr/>
        </p:nvSpPr>
        <p:spPr>
          <a:xfrm>
            <a:off x="8951265" y="6492875"/>
            <a:ext cx="336560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https://arxiv.org/abs/1610.02391</a:t>
            </a:r>
            <a:r>
              <a:rPr lang="en-GB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64F4B-480F-485C-A5B9-E2826DF5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124" y="3310514"/>
            <a:ext cx="2653897" cy="3045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58E1F-7502-42D3-B3DF-2B0A3826B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18" y="3310514"/>
            <a:ext cx="2684054" cy="3015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8C33ED-1A61-44F6-BD31-A70D93BDC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272" y="3310514"/>
            <a:ext cx="2653897" cy="29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6E7D-B1B7-4DB6-B02A-3C5EA218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Flattening Radiotherapy dose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E65D4-7E18-4EC5-A8BF-11569A0A76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Zhen and colleagues were looking at secondary effects due to dose to rectums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91CB1-1E3D-4929-B8C1-ABBE587BEC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In our case, we have a cube of radiation dose covering the lung region.  </a:t>
            </a:r>
          </a:p>
          <a:p>
            <a:r>
              <a:rPr lang="en-GB" dirty="0"/>
              <a:t>How to flatten it?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3E32E-2B72-40B1-AE98-1A5D74F1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05" y="3529641"/>
            <a:ext cx="4360190" cy="2438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7313F93-F1D9-491B-AAB8-AD8EE793DD44}"/>
              </a:ext>
            </a:extLst>
          </p:cNvPr>
          <p:cNvGrpSpPr/>
          <p:nvPr/>
        </p:nvGrpSpPr>
        <p:grpSpPr>
          <a:xfrm>
            <a:off x="7354507" y="3933645"/>
            <a:ext cx="4589097" cy="2838368"/>
            <a:chOff x="7354507" y="3933645"/>
            <a:chExt cx="4589097" cy="283836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80BCBA7-FCA8-4A35-A961-07CAEB1A8B6C}"/>
                </a:ext>
              </a:extLst>
            </p:cNvPr>
            <p:cNvGrpSpPr/>
            <p:nvPr/>
          </p:nvGrpSpPr>
          <p:grpSpPr>
            <a:xfrm>
              <a:off x="7354507" y="3933645"/>
              <a:ext cx="4589097" cy="2838368"/>
              <a:chOff x="7354507" y="3933645"/>
              <a:chExt cx="4589097" cy="283836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A18917F-C7E9-43DA-91B0-3C18270A6B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562" t="6850" r="967" b="16557"/>
              <a:stretch/>
            </p:blipFill>
            <p:spPr>
              <a:xfrm rot="20050951">
                <a:off x="10667303" y="4814403"/>
                <a:ext cx="1276301" cy="433230"/>
              </a:xfrm>
              <a:prstGeom prst="rect">
                <a:avLst/>
              </a:prstGeom>
            </p:spPr>
          </p:pic>
          <p:pic>
            <p:nvPicPr>
              <p:cNvPr id="1026" name="Picture 2" descr="30003 LEGO City Construction Road Roller">
                <a:extLst>
                  <a:ext uri="{FF2B5EF4-FFF2-40B4-BE49-F238E27FC236}">
                    <a16:creationId xmlns:a16="http://schemas.microsoft.com/office/drawing/2014/main" id="{E667BE08-2B9D-44A2-B318-8A1743EA8E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2000" b="88667" l="19500" r="792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32" t="10439" r="19963" b="11056"/>
              <a:stretch/>
            </p:blipFill>
            <p:spPr bwMode="auto">
              <a:xfrm>
                <a:off x="8622589" y="3933645"/>
                <a:ext cx="2320506" cy="22433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Image result for cube">
                <a:extLst>
                  <a:ext uri="{FF2B5EF4-FFF2-40B4-BE49-F238E27FC236}">
                    <a16:creationId xmlns:a16="http://schemas.microsoft.com/office/drawing/2014/main" id="{4AC5A901-B174-4477-909C-01F93C23A6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354507" y="5503931"/>
                <a:ext cx="1268082" cy="12680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63C669-40B1-4E5D-B21D-47AA9FF95470}"/>
                </a:ext>
              </a:extLst>
            </p:cNvPr>
            <p:cNvSpPr txBox="1"/>
            <p:nvPr/>
          </p:nvSpPr>
          <p:spPr>
            <a:xfrm>
              <a:off x="8349119" y="4074243"/>
              <a:ext cx="1176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You! </a:t>
              </a:r>
              <a:r>
                <a:rPr lang="en-GB" sz="2400" dirty="0">
                  <a:sym typeface="Wingdings" panose="05000000000000000000" pitchFamily="2" charset="2"/>
                </a:rPr>
                <a:t> 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972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260843-99C3-42A7-B8F3-1E74ABEB8C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Short background in </a:t>
            </a:r>
            <a:br>
              <a:rPr lang="en-GB" dirty="0"/>
            </a:br>
            <a:r>
              <a:rPr lang="en-GB" dirty="0"/>
              <a:t>Radiotherapy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2F815-3C7C-4A74-9C5A-F3ADFA4FC5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… and where can big data make a difference?</a:t>
            </a:r>
          </a:p>
        </p:txBody>
      </p:sp>
    </p:spTree>
    <p:extLst>
      <p:ext uri="{BB962C8B-B14F-4D97-AF65-F5344CB8AC3E}">
        <p14:creationId xmlns:p14="http://schemas.microsoft.com/office/powerpoint/2010/main" val="187827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13F7-AE19-44C7-9654-635EE47A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C34BCD-5B29-417D-98F0-A7A9682E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90688"/>
            <a:ext cx="11811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8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6" name="Picture 16" descr="http://www.sciencephoto.com/image/254147/530wm/M1320649-Bladder_cancer_cell,_SEM-SPL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81156" l="16792" r="849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499" y="2922106"/>
            <a:ext cx="3456384" cy="259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://www.sciencephoto.com/image/254147/530wm/M1320649-Bladder_cancer_cell,_SEM-SPL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81156" l="16792" r="8490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499" y="2922106"/>
            <a:ext cx="3456384" cy="259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rapezoid 5"/>
          <p:cNvSpPr/>
          <p:nvPr/>
        </p:nvSpPr>
        <p:spPr bwMode="auto">
          <a:xfrm rot="16200000">
            <a:off x="4771832" y="2338219"/>
            <a:ext cx="3319239" cy="3672000"/>
          </a:xfrm>
          <a:prstGeom prst="trapezoid">
            <a:avLst>
              <a:gd name="adj" fmla="val 46929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D1F74"/>
              </a:solidFill>
              <a:latin typeface="Arial" charset="0"/>
            </a:endParaRP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Radiotherapy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2492896"/>
            <a:ext cx="1536508" cy="3453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2492896"/>
            <a:ext cx="1536508" cy="3453968"/>
          </a:xfrm>
          <a:prstGeom prst="rect">
            <a:avLst/>
          </a:prstGeom>
        </p:spPr>
      </p:pic>
      <p:sp>
        <p:nvSpPr>
          <p:cNvPr id="17" name="Lightning Bolt 16"/>
          <p:cNvSpPr/>
          <p:nvPr/>
        </p:nvSpPr>
        <p:spPr bwMode="auto">
          <a:xfrm rot="19105395">
            <a:off x="6878935" y="3239543"/>
            <a:ext cx="1130424" cy="1251406"/>
          </a:xfrm>
          <a:prstGeom prst="lightningBol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D1F74"/>
              </a:solidFill>
              <a:latin typeface="Arial" charset="0"/>
            </a:endParaRPr>
          </a:p>
        </p:txBody>
      </p:sp>
      <p:sp>
        <p:nvSpPr>
          <p:cNvPr id="7" name="Lightning Bolt 6"/>
          <p:cNvSpPr/>
          <p:nvPr/>
        </p:nvSpPr>
        <p:spPr bwMode="auto">
          <a:xfrm rot="19105395">
            <a:off x="2089287" y="3095527"/>
            <a:ext cx="1130424" cy="1251406"/>
          </a:xfrm>
          <a:prstGeom prst="lightningBol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D1F74"/>
              </a:solidFill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8342" y="551765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36268" y="591776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9B56E22-3171-460B-A987-2671BED884B8}"/>
              </a:ext>
            </a:extLst>
          </p:cNvPr>
          <p:cNvSpPr txBox="1">
            <a:spLocks/>
          </p:cNvSpPr>
          <p:nvPr/>
        </p:nvSpPr>
        <p:spPr>
          <a:xfrm>
            <a:off x="1828800" y="1413161"/>
            <a:ext cx="8534400" cy="914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Treating cancer using radiation.</a:t>
            </a:r>
          </a:p>
          <a:p>
            <a:r>
              <a:rPr lang="en-US"/>
              <a:t>Radiation kills cells by damaging their DNA.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7" grpId="1" animBg="1"/>
      <p:bldP spid="7" grpId="0" animBg="1"/>
      <p:bldP spid="7" grpId="1" animBg="1"/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068342" y="5517654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36268" y="591776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  <p:pic>
        <p:nvPicPr>
          <p:cNvPr id="18" name="Picture 16" descr="http://www.sciencephoto.com/image/254147/530wm/M1320649-Bladder_cancer_cell,_SEM-SPL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9" b="81156" l="16792" r="84906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499" y="2922106"/>
            <a:ext cx="3456384" cy="259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rapezoid 5"/>
          <p:cNvSpPr/>
          <p:nvPr/>
        </p:nvSpPr>
        <p:spPr bwMode="auto">
          <a:xfrm rot="16200000">
            <a:off x="4799541" y="2338219"/>
            <a:ext cx="3319239" cy="3672000"/>
          </a:xfrm>
          <a:prstGeom prst="trapezoid">
            <a:avLst>
              <a:gd name="adj" fmla="val 46929"/>
            </a:avLst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D1F74"/>
              </a:solidFill>
              <a:latin typeface="Arial" charset="0"/>
            </a:endParaRP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Radiotherapy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828800" y="1413161"/>
            <a:ext cx="8534400" cy="914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Treating cancer using radiation.</a:t>
            </a:r>
          </a:p>
          <a:p>
            <a:r>
              <a:rPr lang="en-US" dirty="0"/>
              <a:t>Radiation kills cells by damaging their DNA.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208" y="2492896"/>
            <a:ext cx="1536508" cy="3453968"/>
          </a:xfrm>
          <a:prstGeom prst="rect">
            <a:avLst/>
          </a:prstGeom>
        </p:spPr>
      </p:pic>
      <p:sp>
        <p:nvSpPr>
          <p:cNvPr id="4" name="Pie 3"/>
          <p:cNvSpPr/>
          <p:nvPr/>
        </p:nvSpPr>
        <p:spPr bwMode="auto">
          <a:xfrm>
            <a:off x="104454" y="2276872"/>
            <a:ext cx="4236637" cy="4320000"/>
          </a:xfrm>
          <a:prstGeom prst="pie">
            <a:avLst>
              <a:gd name="adj1" fmla="val 1581984"/>
              <a:gd name="adj2" fmla="val 19736991"/>
            </a:avLst>
          </a:prstGeom>
          <a:solidFill>
            <a:srgbClr val="FFFF0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D1F74"/>
              </a:solidFill>
              <a:latin typeface="Arial" charset="0"/>
            </a:endParaRPr>
          </a:p>
        </p:txBody>
      </p:sp>
      <p:sp>
        <p:nvSpPr>
          <p:cNvPr id="12" name="Pie 11"/>
          <p:cNvSpPr/>
          <p:nvPr/>
        </p:nvSpPr>
        <p:spPr bwMode="auto">
          <a:xfrm>
            <a:off x="2210688" y="2276872"/>
            <a:ext cx="4263355" cy="4320000"/>
          </a:xfrm>
          <a:prstGeom prst="pie">
            <a:avLst>
              <a:gd name="adj1" fmla="val 21683"/>
              <a:gd name="adj2" fmla="val 21560509"/>
            </a:avLst>
          </a:prstGeom>
          <a:solidFill>
            <a:srgbClr val="FFFF0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D1F74"/>
              </a:solidFill>
              <a:latin typeface="Arial" charset="0"/>
            </a:endParaRPr>
          </a:p>
        </p:txBody>
      </p:sp>
      <p:sp>
        <p:nvSpPr>
          <p:cNvPr id="13" name="Pie 12"/>
          <p:cNvSpPr/>
          <p:nvPr/>
        </p:nvSpPr>
        <p:spPr bwMode="auto">
          <a:xfrm>
            <a:off x="4316922" y="2276872"/>
            <a:ext cx="4263355" cy="4320000"/>
          </a:xfrm>
          <a:prstGeom prst="pie">
            <a:avLst>
              <a:gd name="adj1" fmla="val 1581984"/>
              <a:gd name="adj2" fmla="val 19736991"/>
            </a:avLst>
          </a:prstGeom>
          <a:solidFill>
            <a:srgbClr val="FFFF0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D1F74"/>
              </a:solidFill>
              <a:latin typeface="Arial" charset="0"/>
            </a:endParaRPr>
          </a:p>
        </p:txBody>
      </p:sp>
      <p:sp>
        <p:nvSpPr>
          <p:cNvPr id="14" name="Pie 13"/>
          <p:cNvSpPr/>
          <p:nvPr/>
        </p:nvSpPr>
        <p:spPr bwMode="auto">
          <a:xfrm>
            <a:off x="6423156" y="2276872"/>
            <a:ext cx="4263355" cy="4320000"/>
          </a:xfrm>
          <a:prstGeom prst="pie">
            <a:avLst>
              <a:gd name="adj1" fmla="val 21592489"/>
              <a:gd name="adj2" fmla="val 21571904"/>
            </a:avLst>
          </a:prstGeom>
          <a:solidFill>
            <a:srgbClr val="FFFF0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D1F74"/>
              </a:solidFill>
              <a:latin typeface="Arial" charset="0"/>
            </a:endParaRPr>
          </a:p>
        </p:txBody>
      </p:sp>
      <p:sp>
        <p:nvSpPr>
          <p:cNvPr id="16" name="Pie 15"/>
          <p:cNvSpPr/>
          <p:nvPr/>
        </p:nvSpPr>
        <p:spPr bwMode="auto">
          <a:xfrm>
            <a:off x="8529390" y="2276872"/>
            <a:ext cx="4263355" cy="4320000"/>
          </a:xfrm>
          <a:prstGeom prst="pie">
            <a:avLst>
              <a:gd name="adj1" fmla="val 1581984"/>
              <a:gd name="adj2" fmla="val 19736991"/>
            </a:avLst>
          </a:prstGeom>
          <a:solidFill>
            <a:srgbClr val="FFFF00"/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D1F74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85077" y="4017258"/>
            <a:ext cx="597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cells are more sensitive to radiation than healthy cells.</a:t>
            </a:r>
          </a:p>
        </p:txBody>
      </p:sp>
      <p:sp>
        <p:nvSpPr>
          <p:cNvPr id="5" name="Rectangle 4"/>
          <p:cNvSpPr/>
          <p:nvPr/>
        </p:nvSpPr>
        <p:spPr>
          <a:xfrm>
            <a:off x="3476836" y="4478923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 both types are damaged by radiation.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8123" y="4940587"/>
            <a:ext cx="5475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Challenge!</a:t>
            </a:r>
            <a:r>
              <a:rPr lang="en-US" dirty="0"/>
              <a:t> limit the radiation to tumor region.</a:t>
            </a:r>
          </a:p>
        </p:txBody>
      </p:sp>
    </p:spTree>
    <p:extLst>
      <p:ext uri="{BB962C8B-B14F-4D97-AF65-F5344CB8AC3E}">
        <p14:creationId xmlns:p14="http://schemas.microsoft.com/office/powerpoint/2010/main" val="395339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6" grpId="0" animBg="1"/>
      <p:bldP spid="4" grpId="0" animBg="1"/>
      <p:bldP spid="4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2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66" name="Picture 14" descr="cts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8" t="22844" r="14566" b="21007"/>
          <a:stretch>
            <a:fillRect/>
          </a:stretch>
        </p:blipFill>
        <p:spPr bwMode="auto">
          <a:xfrm>
            <a:off x="6888164" y="2293939"/>
            <a:ext cx="24479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8" name="Picture 16" descr="do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8" t="22844" r="14566" b="21007"/>
          <a:stretch>
            <a:fillRect/>
          </a:stretch>
        </p:blipFill>
        <p:spPr bwMode="auto">
          <a:xfrm>
            <a:off x="6888164" y="2293939"/>
            <a:ext cx="24479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Radiotherapy: planning a treatment</a:t>
            </a:r>
          </a:p>
        </p:txBody>
      </p:sp>
      <p:pic>
        <p:nvPicPr>
          <p:cNvPr id="100360" name="Picture 8" descr="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2095500"/>
            <a:ext cx="33337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74" name="Text Box 22"/>
          <p:cNvSpPr txBox="1">
            <a:spLocks noChangeArrowheads="1"/>
          </p:cNvSpPr>
          <p:nvPr/>
        </p:nvSpPr>
        <p:spPr bwMode="auto">
          <a:xfrm>
            <a:off x="1968210" y="4492626"/>
            <a:ext cx="27263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D1F74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rgbClr val="0D1F74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rgbClr val="0D1F74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rgbClr val="0D1F74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rgbClr val="0D1F74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9pPr>
          </a:lstStyle>
          <a:p>
            <a:r>
              <a:rPr lang="en-US" sz="1400" dirty="0"/>
              <a:t>Computed Tomography scanner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8D0023-BFDD-4038-8FF3-E1FA3AB04F0A}"/>
              </a:ext>
            </a:extLst>
          </p:cNvPr>
          <p:cNvGrpSpPr/>
          <p:nvPr/>
        </p:nvGrpSpPr>
        <p:grpSpPr>
          <a:xfrm>
            <a:off x="7082840" y="2287588"/>
            <a:ext cx="2203450" cy="2238375"/>
            <a:chOff x="5540375" y="2287588"/>
            <a:chExt cx="2203450" cy="2238375"/>
          </a:xfrm>
        </p:grpSpPr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0855F122-7BE5-4B9F-A819-A996A6412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375" y="2287588"/>
              <a:ext cx="793750" cy="2238375"/>
            </a:xfrm>
            <a:custGeom>
              <a:avLst/>
              <a:gdLst>
                <a:gd name="T0" fmla="*/ 2147483647 w 500"/>
                <a:gd name="T1" fmla="*/ 2147483647 h 1410"/>
                <a:gd name="T2" fmla="*/ 2147483647 w 500"/>
                <a:gd name="T3" fmla="*/ 2147483647 h 1410"/>
                <a:gd name="T4" fmla="*/ 2147483647 w 500"/>
                <a:gd name="T5" fmla="*/ 2147483647 h 1410"/>
                <a:gd name="T6" fmla="*/ 2147483647 w 500"/>
                <a:gd name="T7" fmla="*/ 2147483647 h 1410"/>
                <a:gd name="T8" fmla="*/ 2147483647 w 500"/>
                <a:gd name="T9" fmla="*/ 2147483647 h 1410"/>
                <a:gd name="T10" fmla="*/ 2147483647 w 500"/>
                <a:gd name="T11" fmla="*/ 2147483647 h 1410"/>
                <a:gd name="T12" fmla="*/ 2147483647 w 500"/>
                <a:gd name="T13" fmla="*/ 2147483647 h 1410"/>
                <a:gd name="T14" fmla="*/ 2147483647 w 500"/>
                <a:gd name="T15" fmla="*/ 2147483647 h 1410"/>
                <a:gd name="T16" fmla="*/ 2147483647 w 500"/>
                <a:gd name="T17" fmla="*/ 2147483647 h 1410"/>
                <a:gd name="T18" fmla="*/ 2147483647 w 500"/>
                <a:gd name="T19" fmla="*/ 2147483647 h 1410"/>
                <a:gd name="T20" fmla="*/ 2147483647 w 500"/>
                <a:gd name="T21" fmla="*/ 2147483647 h 1410"/>
                <a:gd name="T22" fmla="*/ 2147483647 w 500"/>
                <a:gd name="T23" fmla="*/ 2147483647 h 1410"/>
                <a:gd name="T24" fmla="*/ 2147483647 w 500"/>
                <a:gd name="T25" fmla="*/ 2147483647 h 1410"/>
                <a:gd name="T26" fmla="*/ 2147483647 w 500"/>
                <a:gd name="T27" fmla="*/ 2147483647 h 1410"/>
                <a:gd name="T28" fmla="*/ 2147483647 w 500"/>
                <a:gd name="T29" fmla="*/ 2147483647 h 1410"/>
                <a:gd name="T30" fmla="*/ 2147483647 w 500"/>
                <a:gd name="T31" fmla="*/ 2147483647 h 1410"/>
                <a:gd name="T32" fmla="*/ 2147483647 w 500"/>
                <a:gd name="T33" fmla="*/ 2147483647 h 1410"/>
                <a:gd name="T34" fmla="*/ 2147483647 w 500"/>
                <a:gd name="T35" fmla="*/ 2147483647 h 1410"/>
                <a:gd name="T36" fmla="*/ 2147483647 w 500"/>
                <a:gd name="T37" fmla="*/ 2147483647 h 1410"/>
                <a:gd name="T38" fmla="*/ 0 w 500"/>
                <a:gd name="T39" fmla="*/ 2147483647 h 1410"/>
                <a:gd name="T40" fmla="*/ 2147483647 w 500"/>
                <a:gd name="T41" fmla="*/ 2147483647 h 1410"/>
                <a:gd name="T42" fmla="*/ 2147483647 w 500"/>
                <a:gd name="T43" fmla="*/ 2147483647 h 1410"/>
                <a:gd name="T44" fmla="*/ 2147483647 w 500"/>
                <a:gd name="T45" fmla="*/ 2147483647 h 1410"/>
                <a:gd name="T46" fmla="*/ 2147483647 w 500"/>
                <a:gd name="T47" fmla="*/ 0 h 141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00" h="1410">
                  <a:moveTo>
                    <a:pt x="297" y="1410"/>
                  </a:moveTo>
                  <a:cubicBezTo>
                    <a:pt x="319" y="1378"/>
                    <a:pt x="398" y="1266"/>
                    <a:pt x="428" y="1220"/>
                  </a:cubicBezTo>
                  <a:cubicBezTo>
                    <a:pt x="458" y="1174"/>
                    <a:pt x="467" y="1159"/>
                    <a:pt x="479" y="1137"/>
                  </a:cubicBezTo>
                  <a:lnTo>
                    <a:pt x="500" y="1088"/>
                  </a:lnTo>
                  <a:lnTo>
                    <a:pt x="476" y="984"/>
                  </a:lnTo>
                  <a:lnTo>
                    <a:pt x="360" y="844"/>
                  </a:lnTo>
                  <a:lnTo>
                    <a:pt x="308" y="804"/>
                  </a:lnTo>
                  <a:lnTo>
                    <a:pt x="180" y="780"/>
                  </a:lnTo>
                  <a:lnTo>
                    <a:pt x="84" y="752"/>
                  </a:lnTo>
                  <a:lnTo>
                    <a:pt x="56" y="728"/>
                  </a:lnTo>
                  <a:lnTo>
                    <a:pt x="12" y="644"/>
                  </a:lnTo>
                  <a:lnTo>
                    <a:pt x="24" y="560"/>
                  </a:lnTo>
                  <a:lnTo>
                    <a:pt x="56" y="532"/>
                  </a:lnTo>
                  <a:lnTo>
                    <a:pt x="36" y="500"/>
                  </a:lnTo>
                  <a:lnTo>
                    <a:pt x="36" y="456"/>
                  </a:lnTo>
                  <a:lnTo>
                    <a:pt x="60" y="428"/>
                  </a:lnTo>
                  <a:lnTo>
                    <a:pt x="56" y="388"/>
                  </a:lnTo>
                  <a:lnTo>
                    <a:pt x="64" y="336"/>
                  </a:lnTo>
                  <a:lnTo>
                    <a:pt x="8" y="272"/>
                  </a:lnTo>
                  <a:lnTo>
                    <a:pt x="0" y="216"/>
                  </a:lnTo>
                  <a:lnTo>
                    <a:pt x="36" y="156"/>
                  </a:lnTo>
                  <a:lnTo>
                    <a:pt x="104" y="136"/>
                  </a:lnTo>
                  <a:lnTo>
                    <a:pt x="144" y="72"/>
                  </a:lnTo>
                  <a:lnTo>
                    <a:pt x="152" y="0"/>
                  </a:lnTo>
                </a:path>
              </a:pathLst>
            </a:custGeom>
            <a:noFill/>
            <a:ln w="38100" cap="flat" cmpd="sng">
              <a:solidFill>
                <a:srgbClr val="1CB01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1CB01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7ED4136A-4486-4194-B307-749E042EC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75" y="2293938"/>
              <a:ext cx="565150" cy="2228850"/>
            </a:xfrm>
            <a:custGeom>
              <a:avLst/>
              <a:gdLst>
                <a:gd name="T0" fmla="*/ 2147483647 w 356"/>
                <a:gd name="T1" fmla="*/ 0 h 1404"/>
                <a:gd name="T2" fmla="*/ 2147483647 w 356"/>
                <a:gd name="T3" fmla="*/ 2147483647 h 1404"/>
                <a:gd name="T4" fmla="*/ 2147483647 w 356"/>
                <a:gd name="T5" fmla="*/ 2147483647 h 1404"/>
                <a:gd name="T6" fmla="*/ 2147483647 w 356"/>
                <a:gd name="T7" fmla="*/ 2147483647 h 1404"/>
                <a:gd name="T8" fmla="*/ 2147483647 w 356"/>
                <a:gd name="T9" fmla="*/ 2147483647 h 1404"/>
                <a:gd name="T10" fmla="*/ 0 w 356"/>
                <a:gd name="T11" fmla="*/ 2147483647 h 1404"/>
                <a:gd name="T12" fmla="*/ 2147483647 w 356"/>
                <a:gd name="T13" fmla="*/ 2147483647 h 1404"/>
                <a:gd name="T14" fmla="*/ 2147483647 w 356"/>
                <a:gd name="T15" fmla="*/ 2147483647 h 1404"/>
                <a:gd name="T16" fmla="*/ 2147483647 w 356"/>
                <a:gd name="T17" fmla="*/ 2147483647 h 1404"/>
                <a:gd name="T18" fmla="*/ 2147483647 w 356"/>
                <a:gd name="T19" fmla="*/ 2147483647 h 1404"/>
                <a:gd name="T20" fmla="*/ 2147483647 w 356"/>
                <a:gd name="T21" fmla="*/ 2147483647 h 1404"/>
                <a:gd name="T22" fmla="*/ 2147483647 w 356"/>
                <a:gd name="T23" fmla="*/ 2147483647 h 1404"/>
                <a:gd name="T24" fmla="*/ 2147483647 w 356"/>
                <a:gd name="T25" fmla="*/ 2147483647 h 1404"/>
                <a:gd name="T26" fmla="*/ 2147483647 w 356"/>
                <a:gd name="T27" fmla="*/ 2147483647 h 1404"/>
                <a:gd name="T28" fmla="*/ 2147483647 w 356"/>
                <a:gd name="T29" fmla="*/ 2147483647 h 140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56" h="1404">
                  <a:moveTo>
                    <a:pt x="104" y="0"/>
                  </a:moveTo>
                  <a:lnTo>
                    <a:pt x="120" y="84"/>
                  </a:lnTo>
                  <a:lnTo>
                    <a:pt x="116" y="180"/>
                  </a:lnTo>
                  <a:lnTo>
                    <a:pt x="80" y="308"/>
                  </a:lnTo>
                  <a:lnTo>
                    <a:pt x="12" y="472"/>
                  </a:lnTo>
                  <a:lnTo>
                    <a:pt x="0" y="580"/>
                  </a:lnTo>
                  <a:lnTo>
                    <a:pt x="48" y="680"/>
                  </a:lnTo>
                  <a:lnTo>
                    <a:pt x="108" y="748"/>
                  </a:lnTo>
                  <a:lnTo>
                    <a:pt x="116" y="800"/>
                  </a:lnTo>
                  <a:lnTo>
                    <a:pt x="188" y="876"/>
                  </a:lnTo>
                  <a:lnTo>
                    <a:pt x="220" y="960"/>
                  </a:lnTo>
                  <a:lnTo>
                    <a:pt x="232" y="1020"/>
                  </a:lnTo>
                  <a:lnTo>
                    <a:pt x="312" y="1120"/>
                  </a:lnTo>
                  <a:lnTo>
                    <a:pt x="356" y="1260"/>
                  </a:lnTo>
                  <a:lnTo>
                    <a:pt x="356" y="1404"/>
                  </a:lnTo>
                </a:path>
              </a:pathLst>
            </a:custGeom>
            <a:noFill/>
            <a:ln w="38100" cap="flat" cmpd="sng">
              <a:solidFill>
                <a:srgbClr val="1CB01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7C53CAF0-C39B-47AA-90C9-B14D7AF1B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475" y="2992438"/>
              <a:ext cx="641350" cy="1533525"/>
            </a:xfrm>
            <a:custGeom>
              <a:avLst/>
              <a:gdLst>
                <a:gd name="T0" fmla="*/ 2147483647 w 404"/>
                <a:gd name="T1" fmla="*/ 2147483647 h 966"/>
                <a:gd name="T2" fmla="*/ 2147483647 w 404"/>
                <a:gd name="T3" fmla="*/ 2147483647 h 966"/>
                <a:gd name="T4" fmla="*/ 2147483647 w 404"/>
                <a:gd name="T5" fmla="*/ 2147483647 h 966"/>
                <a:gd name="T6" fmla="*/ 2147483647 w 404"/>
                <a:gd name="T7" fmla="*/ 2147483647 h 966"/>
                <a:gd name="T8" fmla="*/ 2147483647 w 404"/>
                <a:gd name="T9" fmla="*/ 2147483647 h 966"/>
                <a:gd name="T10" fmla="*/ 2147483647 w 404"/>
                <a:gd name="T11" fmla="*/ 2147483647 h 966"/>
                <a:gd name="T12" fmla="*/ 2147483647 w 404"/>
                <a:gd name="T13" fmla="*/ 2147483647 h 966"/>
                <a:gd name="T14" fmla="*/ 2147483647 w 404"/>
                <a:gd name="T15" fmla="*/ 2147483647 h 966"/>
                <a:gd name="T16" fmla="*/ 2147483647 w 404"/>
                <a:gd name="T17" fmla="*/ 2147483647 h 966"/>
                <a:gd name="T18" fmla="*/ 2147483647 w 404"/>
                <a:gd name="T19" fmla="*/ 2147483647 h 966"/>
                <a:gd name="T20" fmla="*/ 2147483647 w 404"/>
                <a:gd name="T21" fmla="*/ 2147483647 h 966"/>
                <a:gd name="T22" fmla="*/ 2147483647 w 404"/>
                <a:gd name="T23" fmla="*/ 2147483647 h 966"/>
                <a:gd name="T24" fmla="*/ 2147483647 w 404"/>
                <a:gd name="T25" fmla="*/ 2147483647 h 966"/>
                <a:gd name="T26" fmla="*/ 2147483647 w 404"/>
                <a:gd name="T27" fmla="*/ 2147483647 h 966"/>
                <a:gd name="T28" fmla="*/ 2147483647 w 404"/>
                <a:gd name="T29" fmla="*/ 2147483647 h 966"/>
                <a:gd name="T30" fmla="*/ 2147483647 w 404"/>
                <a:gd name="T31" fmla="*/ 2147483647 h 966"/>
                <a:gd name="T32" fmla="*/ 2147483647 w 404"/>
                <a:gd name="T33" fmla="*/ 2147483647 h 966"/>
                <a:gd name="T34" fmla="*/ 2147483647 w 404"/>
                <a:gd name="T35" fmla="*/ 2147483647 h 966"/>
                <a:gd name="T36" fmla="*/ 2147483647 w 404"/>
                <a:gd name="T37" fmla="*/ 0 h 966"/>
                <a:gd name="T38" fmla="*/ 0 w 404"/>
                <a:gd name="T39" fmla="*/ 2147483647 h 966"/>
                <a:gd name="T40" fmla="*/ 2147483647 w 404"/>
                <a:gd name="T41" fmla="*/ 2147483647 h 966"/>
                <a:gd name="T42" fmla="*/ 2147483647 w 404"/>
                <a:gd name="T43" fmla="*/ 2147483647 h 966"/>
                <a:gd name="T44" fmla="*/ 2147483647 w 404"/>
                <a:gd name="T45" fmla="*/ 2147483647 h 966"/>
                <a:gd name="T46" fmla="*/ 2147483647 w 404"/>
                <a:gd name="T47" fmla="*/ 2147483647 h 966"/>
                <a:gd name="T48" fmla="*/ 2147483647 w 404"/>
                <a:gd name="T49" fmla="*/ 2147483647 h 966"/>
                <a:gd name="T50" fmla="*/ 2147483647 w 404"/>
                <a:gd name="T51" fmla="*/ 2147483647 h 966"/>
                <a:gd name="T52" fmla="*/ 2147483647 w 404"/>
                <a:gd name="T53" fmla="*/ 2147483647 h 966"/>
                <a:gd name="T54" fmla="*/ 2147483647 w 404"/>
                <a:gd name="T55" fmla="*/ 2147483647 h 966"/>
                <a:gd name="T56" fmla="*/ 2147483647 w 404"/>
                <a:gd name="T57" fmla="*/ 2147483647 h 966"/>
                <a:gd name="T58" fmla="*/ 2147483647 w 404"/>
                <a:gd name="T59" fmla="*/ 2147483647 h 966"/>
                <a:gd name="T60" fmla="*/ 2147483647 w 404"/>
                <a:gd name="T61" fmla="*/ 2147483647 h 966"/>
                <a:gd name="T62" fmla="*/ 2147483647 w 404"/>
                <a:gd name="T63" fmla="*/ 2147483647 h 966"/>
                <a:gd name="T64" fmla="*/ 2147483647 w 404"/>
                <a:gd name="T65" fmla="*/ 2147483647 h 9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04" h="966">
                  <a:moveTo>
                    <a:pt x="404" y="966"/>
                  </a:moveTo>
                  <a:lnTo>
                    <a:pt x="384" y="908"/>
                  </a:lnTo>
                  <a:lnTo>
                    <a:pt x="364" y="880"/>
                  </a:lnTo>
                  <a:lnTo>
                    <a:pt x="368" y="852"/>
                  </a:lnTo>
                  <a:lnTo>
                    <a:pt x="328" y="732"/>
                  </a:lnTo>
                  <a:lnTo>
                    <a:pt x="324" y="696"/>
                  </a:lnTo>
                  <a:lnTo>
                    <a:pt x="288" y="608"/>
                  </a:lnTo>
                  <a:lnTo>
                    <a:pt x="292" y="584"/>
                  </a:lnTo>
                  <a:lnTo>
                    <a:pt x="260" y="548"/>
                  </a:lnTo>
                  <a:lnTo>
                    <a:pt x="240" y="484"/>
                  </a:lnTo>
                  <a:lnTo>
                    <a:pt x="220" y="460"/>
                  </a:lnTo>
                  <a:lnTo>
                    <a:pt x="192" y="392"/>
                  </a:lnTo>
                  <a:lnTo>
                    <a:pt x="172" y="356"/>
                  </a:lnTo>
                  <a:lnTo>
                    <a:pt x="92" y="188"/>
                  </a:lnTo>
                  <a:lnTo>
                    <a:pt x="92" y="168"/>
                  </a:lnTo>
                  <a:lnTo>
                    <a:pt x="92" y="112"/>
                  </a:lnTo>
                  <a:lnTo>
                    <a:pt x="80" y="60"/>
                  </a:lnTo>
                  <a:lnTo>
                    <a:pt x="96" y="12"/>
                  </a:lnTo>
                  <a:lnTo>
                    <a:pt x="48" y="0"/>
                  </a:lnTo>
                  <a:lnTo>
                    <a:pt x="0" y="12"/>
                  </a:lnTo>
                  <a:lnTo>
                    <a:pt x="4" y="100"/>
                  </a:lnTo>
                  <a:lnTo>
                    <a:pt x="36" y="228"/>
                  </a:lnTo>
                  <a:lnTo>
                    <a:pt x="100" y="360"/>
                  </a:lnTo>
                  <a:lnTo>
                    <a:pt x="180" y="512"/>
                  </a:lnTo>
                  <a:lnTo>
                    <a:pt x="184" y="544"/>
                  </a:lnTo>
                  <a:lnTo>
                    <a:pt x="224" y="584"/>
                  </a:lnTo>
                  <a:lnTo>
                    <a:pt x="240" y="664"/>
                  </a:lnTo>
                  <a:lnTo>
                    <a:pt x="276" y="708"/>
                  </a:lnTo>
                  <a:lnTo>
                    <a:pt x="284" y="764"/>
                  </a:lnTo>
                  <a:lnTo>
                    <a:pt x="308" y="796"/>
                  </a:lnTo>
                  <a:lnTo>
                    <a:pt x="308" y="864"/>
                  </a:lnTo>
                  <a:lnTo>
                    <a:pt x="328" y="896"/>
                  </a:lnTo>
                  <a:lnTo>
                    <a:pt x="336" y="964"/>
                  </a:lnTo>
                </a:path>
              </a:pathLst>
            </a:cu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CFF55230-9498-47AA-AD5C-506E1F276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3125788"/>
              <a:ext cx="279400" cy="304800"/>
            </a:xfrm>
            <a:custGeom>
              <a:avLst/>
              <a:gdLst>
                <a:gd name="T0" fmla="*/ 2147483647 w 176"/>
                <a:gd name="T1" fmla="*/ 2147483647 h 192"/>
                <a:gd name="T2" fmla="*/ 0 w 176"/>
                <a:gd name="T3" fmla="*/ 0 h 192"/>
                <a:gd name="T4" fmla="*/ 2147483647 w 176"/>
                <a:gd name="T5" fmla="*/ 2147483647 h 192"/>
                <a:gd name="T6" fmla="*/ 2147483647 w 176"/>
                <a:gd name="T7" fmla="*/ 2147483647 h 192"/>
                <a:gd name="T8" fmla="*/ 2147483647 w 176"/>
                <a:gd name="T9" fmla="*/ 2147483647 h 192"/>
                <a:gd name="T10" fmla="*/ 2147483647 w 176"/>
                <a:gd name="T11" fmla="*/ 2147483647 h 192"/>
                <a:gd name="T12" fmla="*/ 2147483647 w 176"/>
                <a:gd name="T13" fmla="*/ 2147483647 h 192"/>
                <a:gd name="T14" fmla="*/ 2147483647 w 176"/>
                <a:gd name="T15" fmla="*/ 2147483647 h 192"/>
                <a:gd name="T16" fmla="*/ 2147483647 w 176"/>
                <a:gd name="T17" fmla="*/ 2147483647 h 192"/>
                <a:gd name="T18" fmla="*/ 2147483647 w 176"/>
                <a:gd name="T19" fmla="*/ 2147483647 h 192"/>
                <a:gd name="T20" fmla="*/ 2147483647 w 176"/>
                <a:gd name="T21" fmla="*/ 2147483647 h 192"/>
                <a:gd name="T22" fmla="*/ 2147483647 w 176"/>
                <a:gd name="T23" fmla="*/ 2147483647 h 192"/>
                <a:gd name="T24" fmla="*/ 2147483647 w 176"/>
                <a:gd name="T25" fmla="*/ 2147483647 h 192"/>
                <a:gd name="T26" fmla="*/ 2147483647 w 176"/>
                <a:gd name="T27" fmla="*/ 2147483647 h 192"/>
                <a:gd name="T28" fmla="*/ 2147483647 w 176"/>
                <a:gd name="T29" fmla="*/ 2147483647 h 192"/>
                <a:gd name="T30" fmla="*/ 2147483647 w 176"/>
                <a:gd name="T31" fmla="*/ 2147483647 h 192"/>
                <a:gd name="T32" fmla="*/ 2147483647 w 176"/>
                <a:gd name="T33" fmla="*/ 0 h 192"/>
                <a:gd name="T34" fmla="*/ 2147483647 w 176"/>
                <a:gd name="T35" fmla="*/ 0 h 192"/>
                <a:gd name="T36" fmla="*/ 0 w 176"/>
                <a:gd name="T37" fmla="*/ 2147483647 h 1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76" h="192">
                  <a:moveTo>
                    <a:pt x="7" y="20"/>
                  </a:moveTo>
                  <a:lnTo>
                    <a:pt x="0" y="0"/>
                  </a:lnTo>
                  <a:lnTo>
                    <a:pt x="8" y="32"/>
                  </a:lnTo>
                  <a:lnTo>
                    <a:pt x="60" y="44"/>
                  </a:lnTo>
                  <a:lnTo>
                    <a:pt x="84" y="80"/>
                  </a:lnTo>
                  <a:lnTo>
                    <a:pt x="48" y="124"/>
                  </a:lnTo>
                  <a:lnTo>
                    <a:pt x="56" y="152"/>
                  </a:lnTo>
                  <a:lnTo>
                    <a:pt x="84" y="176"/>
                  </a:lnTo>
                  <a:lnTo>
                    <a:pt x="168" y="192"/>
                  </a:lnTo>
                  <a:lnTo>
                    <a:pt x="176" y="152"/>
                  </a:lnTo>
                  <a:lnTo>
                    <a:pt x="176" y="132"/>
                  </a:lnTo>
                  <a:lnTo>
                    <a:pt x="160" y="136"/>
                  </a:lnTo>
                  <a:lnTo>
                    <a:pt x="132" y="120"/>
                  </a:lnTo>
                  <a:lnTo>
                    <a:pt x="136" y="48"/>
                  </a:lnTo>
                  <a:lnTo>
                    <a:pt x="112" y="32"/>
                  </a:lnTo>
                  <a:lnTo>
                    <a:pt x="104" y="12"/>
                  </a:lnTo>
                  <a:lnTo>
                    <a:pt x="104" y="0"/>
                  </a:lnTo>
                  <a:lnTo>
                    <a:pt x="52" y="0"/>
                  </a:lnTo>
                  <a:lnTo>
                    <a:pt x="0" y="4"/>
                  </a:lnTo>
                </a:path>
              </a:pathLst>
            </a:custGeom>
            <a:solidFill>
              <a:srgbClr val="FF0000"/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26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8" name="Picture 11" descr="radi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96" y="2060848"/>
            <a:ext cx="4469605" cy="2464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Radiotherapy: delivering a treatment</a:t>
            </a:r>
          </a:p>
        </p:txBody>
      </p:sp>
      <p:sp>
        <p:nvSpPr>
          <p:cNvPr id="7189" name="Text Box 16"/>
          <p:cNvSpPr txBox="1">
            <a:spLocks noChangeArrowheads="1"/>
          </p:cNvSpPr>
          <p:nvPr/>
        </p:nvSpPr>
        <p:spPr bwMode="auto">
          <a:xfrm>
            <a:off x="2135560" y="4714007"/>
            <a:ext cx="32464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rgbClr val="0D1F74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rgbClr val="0D1F74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rgbClr val="0D1F74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rgbClr val="0D1F74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rgbClr val="0D1F74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D1F74"/>
                </a:solidFill>
                <a:latin typeface="Arial" charset="0"/>
              </a:defRPr>
            </a:lvl9pPr>
          </a:lstStyle>
          <a:p>
            <a:r>
              <a:rPr lang="en-US" sz="1400" dirty="0"/>
              <a:t>Treatment machine: Linear Accelerator</a:t>
            </a:r>
          </a:p>
        </p:txBody>
      </p:sp>
      <p:grpSp>
        <p:nvGrpSpPr>
          <p:cNvPr id="61484" name="Group 44"/>
          <p:cNvGrpSpPr>
            <a:grpSpLocks/>
          </p:cNvGrpSpPr>
          <p:nvPr/>
        </p:nvGrpSpPr>
        <p:grpSpPr bwMode="auto">
          <a:xfrm>
            <a:off x="6541295" y="2130104"/>
            <a:ext cx="719137" cy="1011237"/>
            <a:chOff x="431" y="3385"/>
            <a:chExt cx="453" cy="637"/>
          </a:xfrm>
        </p:grpSpPr>
        <p:pic>
          <p:nvPicPr>
            <p:cNvPr id="7186" name="Picture 21" descr="do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8" t="22844" r="14566" b="21007"/>
            <a:stretch>
              <a:fillRect/>
            </a:stretch>
          </p:blipFill>
          <p:spPr bwMode="auto">
            <a:xfrm>
              <a:off x="431" y="3385"/>
              <a:ext cx="453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7" name="Text Box 38"/>
            <p:cNvSpPr txBox="1">
              <a:spLocks noChangeArrowheads="1"/>
            </p:cNvSpPr>
            <p:nvPr/>
          </p:nvSpPr>
          <p:spPr bwMode="auto">
            <a:xfrm>
              <a:off x="554" y="3770"/>
              <a:ext cx="20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D1F74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rgbClr val="0D1F74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rgbClr val="0D1F74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rgbClr val="0D1F74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rgbClr val="0D1F74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9pPr>
            </a:lstStyle>
            <a:p>
              <a:r>
                <a:rPr lang="en-US" dirty="0"/>
                <a:t>1</a:t>
              </a:r>
            </a:p>
          </p:txBody>
        </p:sp>
      </p:grpSp>
      <p:grpSp>
        <p:nvGrpSpPr>
          <p:cNvPr id="61485" name="Group 45"/>
          <p:cNvGrpSpPr>
            <a:grpSpLocks/>
          </p:cNvGrpSpPr>
          <p:nvPr/>
        </p:nvGrpSpPr>
        <p:grpSpPr bwMode="auto">
          <a:xfrm>
            <a:off x="7771606" y="2130103"/>
            <a:ext cx="719138" cy="1008062"/>
            <a:chOff x="1069" y="3385"/>
            <a:chExt cx="453" cy="635"/>
          </a:xfrm>
        </p:grpSpPr>
        <p:pic>
          <p:nvPicPr>
            <p:cNvPr id="7184" name="Picture 23" descr="do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8" t="22844" r="14566" b="21007"/>
            <a:stretch>
              <a:fillRect/>
            </a:stretch>
          </p:blipFill>
          <p:spPr bwMode="auto">
            <a:xfrm>
              <a:off x="1069" y="3385"/>
              <a:ext cx="453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5" name="Text Box 39"/>
            <p:cNvSpPr txBox="1">
              <a:spLocks noChangeArrowheads="1"/>
            </p:cNvSpPr>
            <p:nvPr/>
          </p:nvSpPr>
          <p:spPr bwMode="auto">
            <a:xfrm>
              <a:off x="1193" y="377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D1F74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rgbClr val="0D1F74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rgbClr val="0D1F74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rgbClr val="0D1F74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rgbClr val="0D1F74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9pPr>
            </a:lstStyle>
            <a:p>
              <a:r>
                <a:rPr lang="en-US" dirty="0"/>
                <a:t>2</a:t>
              </a:r>
            </a:p>
          </p:txBody>
        </p:sp>
      </p:grpSp>
      <p:grpSp>
        <p:nvGrpSpPr>
          <p:cNvPr id="61486" name="Group 46"/>
          <p:cNvGrpSpPr>
            <a:grpSpLocks/>
          </p:cNvGrpSpPr>
          <p:nvPr/>
        </p:nvGrpSpPr>
        <p:grpSpPr bwMode="auto">
          <a:xfrm>
            <a:off x="9003506" y="2130103"/>
            <a:ext cx="719138" cy="1008062"/>
            <a:chOff x="1707" y="3385"/>
            <a:chExt cx="453" cy="635"/>
          </a:xfrm>
        </p:grpSpPr>
        <p:pic>
          <p:nvPicPr>
            <p:cNvPr id="7182" name="Picture 25" descr="do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8" t="22844" r="14566" b="21007"/>
            <a:stretch>
              <a:fillRect/>
            </a:stretch>
          </p:blipFill>
          <p:spPr bwMode="auto">
            <a:xfrm>
              <a:off x="1707" y="3385"/>
              <a:ext cx="453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3" name="Text Box 40"/>
            <p:cNvSpPr txBox="1">
              <a:spLocks noChangeArrowheads="1"/>
            </p:cNvSpPr>
            <p:nvPr/>
          </p:nvSpPr>
          <p:spPr bwMode="auto">
            <a:xfrm>
              <a:off x="1831" y="377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D1F74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rgbClr val="0D1F74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rgbClr val="0D1F74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rgbClr val="0D1F74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rgbClr val="0D1F74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9pPr>
            </a:lstStyle>
            <a:p>
              <a:r>
                <a:rPr lang="en-US" dirty="0"/>
                <a:t>3</a:t>
              </a:r>
            </a:p>
          </p:txBody>
        </p:sp>
      </p:grpSp>
      <p:grpSp>
        <p:nvGrpSpPr>
          <p:cNvPr id="61489" name="Group 49"/>
          <p:cNvGrpSpPr>
            <a:grpSpLocks/>
          </p:cNvGrpSpPr>
          <p:nvPr/>
        </p:nvGrpSpPr>
        <p:grpSpPr bwMode="auto">
          <a:xfrm>
            <a:off x="9003507" y="4505996"/>
            <a:ext cx="719137" cy="1011237"/>
            <a:chOff x="4236" y="3385"/>
            <a:chExt cx="453" cy="637"/>
          </a:xfrm>
        </p:grpSpPr>
        <p:pic>
          <p:nvPicPr>
            <p:cNvPr id="7180" name="Picture 31" descr="do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8" t="22844" r="14566" b="21007"/>
            <a:stretch>
              <a:fillRect/>
            </a:stretch>
          </p:blipFill>
          <p:spPr bwMode="auto">
            <a:xfrm>
              <a:off x="4236" y="3385"/>
              <a:ext cx="453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1" name="Text Box 43"/>
            <p:cNvSpPr txBox="1">
              <a:spLocks noChangeArrowheads="1"/>
            </p:cNvSpPr>
            <p:nvPr/>
          </p:nvSpPr>
          <p:spPr bwMode="auto">
            <a:xfrm>
              <a:off x="4359" y="3770"/>
              <a:ext cx="20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D1F74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rgbClr val="0D1F74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rgbClr val="0D1F74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rgbClr val="0D1F74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rgbClr val="0D1F74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9pPr>
            </a:lstStyle>
            <a:p>
              <a:r>
                <a:rPr lang="en-US" dirty="0"/>
                <a:t>n</a:t>
              </a:r>
            </a:p>
          </p:txBody>
        </p:sp>
      </p:grpSp>
      <p:grpSp>
        <p:nvGrpSpPr>
          <p:cNvPr id="23" name="Group 44"/>
          <p:cNvGrpSpPr>
            <a:grpSpLocks/>
          </p:cNvGrpSpPr>
          <p:nvPr/>
        </p:nvGrpSpPr>
        <p:grpSpPr bwMode="auto">
          <a:xfrm>
            <a:off x="6541295" y="3248695"/>
            <a:ext cx="719137" cy="1008062"/>
            <a:chOff x="431" y="3385"/>
            <a:chExt cx="453" cy="635"/>
          </a:xfrm>
        </p:grpSpPr>
        <p:pic>
          <p:nvPicPr>
            <p:cNvPr id="24" name="Picture 21" descr="do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8" t="22844" r="14566" b="21007"/>
            <a:stretch>
              <a:fillRect/>
            </a:stretch>
          </p:blipFill>
          <p:spPr bwMode="auto">
            <a:xfrm>
              <a:off x="431" y="3385"/>
              <a:ext cx="453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38"/>
            <p:cNvSpPr txBox="1">
              <a:spLocks noChangeArrowheads="1"/>
            </p:cNvSpPr>
            <p:nvPr/>
          </p:nvSpPr>
          <p:spPr bwMode="auto">
            <a:xfrm>
              <a:off x="555" y="3770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D1F74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rgbClr val="0D1F74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rgbClr val="0D1F74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rgbClr val="0D1F74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rgbClr val="0D1F74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D1F74"/>
                  </a:solidFill>
                  <a:latin typeface="Arial" charset="0"/>
                </a:defRPr>
              </a:lvl9pPr>
            </a:lstStyle>
            <a:p>
              <a:r>
                <a:rPr lang="en-US" dirty="0"/>
                <a:t>4</a:t>
              </a:r>
            </a:p>
          </p:txBody>
        </p:sp>
      </p:grpSp>
      <p:sp>
        <p:nvSpPr>
          <p:cNvPr id="42" name="WordArt 36"/>
          <p:cNvSpPr>
            <a:spLocks noChangeArrowheads="1" noChangeShapeType="1" noTextEdit="1"/>
          </p:cNvSpPr>
          <p:nvPr/>
        </p:nvSpPr>
        <p:spPr bwMode="auto">
          <a:xfrm>
            <a:off x="7968456" y="3576514"/>
            <a:ext cx="1754188" cy="4571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3600" kern="10" dirty="0">
                <a:ln w="9525">
                  <a:solidFill>
                    <a:srgbClr val="C0C0C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. . . . . . . . </a:t>
            </a:r>
          </a:p>
        </p:txBody>
      </p:sp>
      <p:sp>
        <p:nvSpPr>
          <p:cNvPr id="44" name="WordArt 36"/>
          <p:cNvSpPr>
            <a:spLocks noChangeArrowheads="1" noChangeShapeType="1" noTextEdit="1"/>
          </p:cNvSpPr>
          <p:nvPr/>
        </p:nvSpPr>
        <p:spPr bwMode="auto">
          <a:xfrm>
            <a:off x="6541294" y="4866408"/>
            <a:ext cx="1754188" cy="4571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3600" kern="10" dirty="0">
                <a:ln w="9525">
                  <a:solidFill>
                    <a:srgbClr val="C0C0C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. . . . . . . 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20952" y="5661248"/>
            <a:ext cx="297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treatment days or fractions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9" grpId="0"/>
      <p:bldP spid="42" grpId="0"/>
      <p:bldP spid="44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1E19-22F6-4CF4-B90C-24A6BC1B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Simplified Radiotherapy Pathway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E4E62F5-0BE9-4003-9D0A-A41ECAA454C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19063912"/>
              </p:ext>
            </p:extLst>
          </p:nvPr>
        </p:nvGraphicFramePr>
        <p:xfrm>
          <a:off x="838200" y="1825625"/>
          <a:ext cx="2193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029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1E19-22F6-4CF4-B90C-24A6BC1B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dirty="0"/>
              <a:t>Some examples where big data can make a difference in radiotherapy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E4E62F5-0BE9-4003-9D0A-A41ECAA454C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39860631"/>
              </p:ext>
            </p:extLst>
          </p:nvPr>
        </p:nvGraphicFramePr>
        <p:xfrm>
          <a:off x="838200" y="1825625"/>
          <a:ext cx="21932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795410-3BF9-4DC3-BA2B-7C566C505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36831" y="1890939"/>
            <a:ext cx="7157594" cy="4667251"/>
          </a:xfrm>
        </p:spPr>
        <p:txBody>
          <a:bodyPr>
            <a:normAutofit/>
          </a:bodyPr>
          <a:lstStyle/>
          <a:p>
            <a:r>
              <a:rPr lang="en-GB" dirty="0"/>
              <a:t>Automatic [tumour and organ] segmentation</a:t>
            </a:r>
          </a:p>
          <a:p>
            <a:endParaRPr lang="en-GB" dirty="0"/>
          </a:p>
          <a:p>
            <a:r>
              <a:rPr lang="en-GB" dirty="0"/>
              <a:t>Automatic planning</a:t>
            </a:r>
          </a:p>
          <a:p>
            <a:r>
              <a:rPr lang="en-GB" dirty="0"/>
              <a:t>Identification of radio-sensitive regions</a:t>
            </a:r>
          </a:p>
          <a:p>
            <a:endParaRPr lang="en-GB" dirty="0"/>
          </a:p>
          <a:p>
            <a:r>
              <a:rPr lang="en-GB" dirty="0" err="1"/>
              <a:t>Linac</a:t>
            </a:r>
            <a:r>
              <a:rPr lang="en-GB" dirty="0"/>
              <a:t> log analysis to predict machine failure</a:t>
            </a:r>
          </a:p>
          <a:p>
            <a:endParaRPr lang="en-GB" dirty="0"/>
          </a:p>
          <a:p>
            <a:r>
              <a:rPr lang="en-GB" dirty="0"/>
              <a:t>Prediction of failure/relapse and decide on follow-up strategies.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44975A-AAFD-4480-ADC9-7F73CC4CF0FB}"/>
              </a:ext>
            </a:extLst>
          </p:cNvPr>
          <p:cNvSpPr/>
          <p:nvPr/>
        </p:nvSpPr>
        <p:spPr>
          <a:xfrm>
            <a:off x="3749891" y="3415937"/>
            <a:ext cx="6086836" cy="4702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3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2BBDAB-320C-455A-A8D6-DB5DB93C7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Workshop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ED0B08-D2CC-46E6-B920-D3AA528058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Aim: </a:t>
            </a:r>
            <a:r>
              <a:rPr lang="en-GB" sz="3600" dirty="0"/>
              <a:t>identify radio-sensitive anatomical regions by analysing data from hundreds of patients treated in the past.</a:t>
            </a:r>
          </a:p>
        </p:txBody>
      </p:sp>
    </p:spTree>
    <p:extLst>
      <p:ext uri="{BB962C8B-B14F-4D97-AF65-F5344CB8AC3E}">
        <p14:creationId xmlns:p14="http://schemas.microsoft.com/office/powerpoint/2010/main" val="763443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2789</TotalTime>
  <Words>1064</Words>
  <Application>Microsoft Office PowerPoint</Application>
  <PresentationFormat>Widescreen</PresentationFormat>
  <Paragraphs>159</Paragraphs>
  <Slides>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Office Theme</vt:lpstr>
      <vt:lpstr>Radiotherapy and Big Data</vt:lpstr>
      <vt:lpstr>Short background in  Radiotherapy</vt:lpstr>
      <vt:lpstr>Radiotherapy</vt:lpstr>
      <vt:lpstr>Radiotherapy</vt:lpstr>
      <vt:lpstr>Radiotherapy: planning a treatment</vt:lpstr>
      <vt:lpstr>Radiotherapy: delivering a treatment</vt:lpstr>
      <vt:lpstr>Simplified Radiotherapy Pathway</vt:lpstr>
      <vt:lpstr>Some examples where big data can make a difference in radiotherapy</vt:lpstr>
      <vt:lpstr>Workshop project</vt:lpstr>
      <vt:lpstr>Background: Heart radio-sensitivity</vt:lpstr>
      <vt:lpstr>Kaplan Meier curves</vt:lpstr>
      <vt:lpstr>Background: Heart radio-sensitivity</vt:lpstr>
      <vt:lpstr>Background: Heart radio-sensitivity</vt:lpstr>
      <vt:lpstr>Alternative?   New methodology based on machine learning!</vt:lpstr>
      <vt:lpstr>How? Transfer learning + Grad-CAM</vt:lpstr>
      <vt:lpstr>1. Transfer learning</vt:lpstr>
      <vt:lpstr>1. Transfer learning</vt:lpstr>
      <vt:lpstr>2. Grad-CAM</vt:lpstr>
      <vt:lpstr>3. Flattening Radiotherapy dose</vt:lpstr>
      <vt:lpstr>Workshop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EVO at Work</dc:creator>
  <cp:lastModifiedBy>e.vasquezosorio@gmail.com</cp:lastModifiedBy>
  <cp:revision>133</cp:revision>
  <dcterms:created xsi:type="dcterms:W3CDTF">2019-02-11T19:39:31Z</dcterms:created>
  <dcterms:modified xsi:type="dcterms:W3CDTF">2020-03-23T15:43:16Z</dcterms:modified>
</cp:coreProperties>
</file>